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75"/>
  </p:notesMasterIdLst>
  <p:sldIdLst>
    <p:sldId id="256" r:id="rId6"/>
    <p:sldId id="322" r:id="rId7"/>
    <p:sldId id="499" r:id="rId8"/>
    <p:sldId id="4480" r:id="rId9"/>
    <p:sldId id="4481" r:id="rId10"/>
    <p:sldId id="484" r:id="rId11"/>
    <p:sldId id="4514" r:id="rId12"/>
    <p:sldId id="4532" r:id="rId13"/>
    <p:sldId id="4483" r:id="rId14"/>
    <p:sldId id="4486" r:id="rId15"/>
    <p:sldId id="479" r:id="rId16"/>
    <p:sldId id="4534" r:id="rId17"/>
    <p:sldId id="4524" r:id="rId18"/>
    <p:sldId id="4485" r:id="rId19"/>
    <p:sldId id="660" r:id="rId20"/>
    <p:sldId id="500" r:id="rId21"/>
    <p:sldId id="501" r:id="rId22"/>
    <p:sldId id="539" r:id="rId23"/>
    <p:sldId id="543" r:id="rId24"/>
    <p:sldId id="540" r:id="rId25"/>
    <p:sldId id="502" r:id="rId26"/>
    <p:sldId id="503" r:id="rId27"/>
    <p:sldId id="652" r:id="rId28"/>
    <p:sldId id="530" r:id="rId29"/>
    <p:sldId id="505" r:id="rId30"/>
    <p:sldId id="532" r:id="rId31"/>
    <p:sldId id="533" r:id="rId32"/>
    <p:sldId id="506" r:id="rId33"/>
    <p:sldId id="508" r:id="rId34"/>
    <p:sldId id="507" r:id="rId35"/>
    <p:sldId id="653" r:id="rId36"/>
    <p:sldId id="509" r:id="rId37"/>
    <p:sldId id="510" r:id="rId38"/>
    <p:sldId id="511" r:id="rId39"/>
    <p:sldId id="513" r:id="rId40"/>
    <p:sldId id="514" r:id="rId41"/>
    <p:sldId id="512" r:id="rId42"/>
    <p:sldId id="654" r:id="rId43"/>
    <p:sldId id="658" r:id="rId44"/>
    <p:sldId id="655" r:id="rId45"/>
    <p:sldId id="656" r:id="rId46"/>
    <p:sldId id="4533" r:id="rId47"/>
    <p:sldId id="437" r:id="rId48"/>
    <p:sldId id="515" r:id="rId49"/>
    <p:sldId id="650" r:id="rId50"/>
    <p:sldId id="517" r:id="rId51"/>
    <p:sldId id="519" r:id="rId52"/>
    <p:sldId id="516" r:id="rId53"/>
    <p:sldId id="518" r:id="rId54"/>
    <p:sldId id="526" r:id="rId55"/>
    <p:sldId id="527" r:id="rId56"/>
    <p:sldId id="529" r:id="rId57"/>
    <p:sldId id="528" r:id="rId58"/>
    <p:sldId id="520" r:id="rId59"/>
    <p:sldId id="521" r:id="rId60"/>
    <p:sldId id="522" r:id="rId61"/>
    <p:sldId id="536" r:id="rId62"/>
    <p:sldId id="524" r:id="rId63"/>
    <p:sldId id="525" r:id="rId64"/>
    <p:sldId id="537" r:id="rId65"/>
    <p:sldId id="651" r:id="rId66"/>
    <p:sldId id="657" r:id="rId67"/>
    <p:sldId id="258" r:id="rId68"/>
    <p:sldId id="263" r:id="rId69"/>
    <p:sldId id="262" r:id="rId70"/>
    <p:sldId id="581" r:id="rId71"/>
    <p:sldId id="659" r:id="rId72"/>
    <p:sldId id="523" r:id="rId73"/>
    <p:sldId id="534" r:id="rId74"/>
  </p:sldIdLst>
  <p:sldSz cx="9144000" cy="6858000" type="screen4x3"/>
  <p:notesSz cx="6881813" cy="9296400"/>
  <p:defaultTextStyle>
    <a:defPPr>
      <a:defRPr lang="en-US"/>
    </a:defPPr>
    <a:lvl1pPr algn="ctr" rtl="0" eaLnBrk="0" fontAlgn="base" hangingPunct="0">
      <a:spcBef>
        <a:spcPct val="0"/>
      </a:spcBef>
      <a:spcAft>
        <a:spcPct val="0"/>
      </a:spcAft>
      <a:defRPr kern="1200">
        <a:solidFill>
          <a:schemeClr val="tx1"/>
        </a:solidFill>
        <a:latin typeface="Arial" charset="0"/>
        <a:ea typeface="ＭＳ Ｐゴシック" pitchFamily="-112" charset="-128"/>
        <a:cs typeface="+mn-cs"/>
      </a:defRPr>
    </a:lvl1pPr>
    <a:lvl2pPr marL="457200" algn="ctr" rtl="0" eaLnBrk="0" fontAlgn="base" hangingPunct="0">
      <a:spcBef>
        <a:spcPct val="0"/>
      </a:spcBef>
      <a:spcAft>
        <a:spcPct val="0"/>
      </a:spcAft>
      <a:defRPr kern="1200">
        <a:solidFill>
          <a:schemeClr val="tx1"/>
        </a:solidFill>
        <a:latin typeface="Arial" charset="0"/>
        <a:ea typeface="ＭＳ Ｐゴシック" pitchFamily="-112" charset="-128"/>
        <a:cs typeface="+mn-cs"/>
      </a:defRPr>
    </a:lvl2pPr>
    <a:lvl3pPr marL="914400" algn="ctr" rtl="0" eaLnBrk="0" fontAlgn="base" hangingPunct="0">
      <a:spcBef>
        <a:spcPct val="0"/>
      </a:spcBef>
      <a:spcAft>
        <a:spcPct val="0"/>
      </a:spcAft>
      <a:defRPr kern="1200">
        <a:solidFill>
          <a:schemeClr val="tx1"/>
        </a:solidFill>
        <a:latin typeface="Arial" charset="0"/>
        <a:ea typeface="ＭＳ Ｐゴシック" pitchFamily="-112" charset="-128"/>
        <a:cs typeface="+mn-cs"/>
      </a:defRPr>
    </a:lvl3pPr>
    <a:lvl4pPr marL="1371600" algn="ctr" rtl="0" eaLnBrk="0" fontAlgn="base" hangingPunct="0">
      <a:spcBef>
        <a:spcPct val="0"/>
      </a:spcBef>
      <a:spcAft>
        <a:spcPct val="0"/>
      </a:spcAft>
      <a:defRPr kern="1200">
        <a:solidFill>
          <a:schemeClr val="tx1"/>
        </a:solidFill>
        <a:latin typeface="Arial" charset="0"/>
        <a:ea typeface="ＭＳ Ｐゴシック" pitchFamily="-112" charset="-128"/>
        <a:cs typeface="+mn-cs"/>
      </a:defRPr>
    </a:lvl4pPr>
    <a:lvl5pPr marL="1828800" algn="ctr" rtl="0" eaLnBrk="0" fontAlgn="base" hangingPunct="0">
      <a:spcBef>
        <a:spcPct val="0"/>
      </a:spcBef>
      <a:spcAft>
        <a:spcPct val="0"/>
      </a:spcAft>
      <a:defRPr kern="1200">
        <a:solidFill>
          <a:schemeClr val="tx1"/>
        </a:solidFill>
        <a:latin typeface="Arial" charset="0"/>
        <a:ea typeface="ＭＳ Ｐゴシック" pitchFamily="-112" charset="-128"/>
        <a:cs typeface="+mn-cs"/>
      </a:defRPr>
    </a:lvl5pPr>
    <a:lvl6pPr marL="2286000" algn="l" defTabSz="914400" rtl="0" eaLnBrk="1" latinLnBrk="0" hangingPunct="1">
      <a:defRPr kern="1200">
        <a:solidFill>
          <a:schemeClr val="tx1"/>
        </a:solidFill>
        <a:latin typeface="Arial" charset="0"/>
        <a:ea typeface="ＭＳ Ｐゴシック" pitchFamily="-112" charset="-128"/>
        <a:cs typeface="+mn-cs"/>
      </a:defRPr>
    </a:lvl6pPr>
    <a:lvl7pPr marL="2743200" algn="l" defTabSz="914400" rtl="0" eaLnBrk="1" latinLnBrk="0" hangingPunct="1">
      <a:defRPr kern="1200">
        <a:solidFill>
          <a:schemeClr val="tx1"/>
        </a:solidFill>
        <a:latin typeface="Arial" charset="0"/>
        <a:ea typeface="ＭＳ Ｐゴシック" pitchFamily="-112" charset="-128"/>
        <a:cs typeface="+mn-cs"/>
      </a:defRPr>
    </a:lvl7pPr>
    <a:lvl8pPr marL="3200400" algn="l" defTabSz="914400" rtl="0" eaLnBrk="1" latinLnBrk="0" hangingPunct="1">
      <a:defRPr kern="1200">
        <a:solidFill>
          <a:schemeClr val="tx1"/>
        </a:solidFill>
        <a:latin typeface="Arial" charset="0"/>
        <a:ea typeface="ＭＳ Ｐゴシック" pitchFamily="-112" charset="-128"/>
        <a:cs typeface="+mn-cs"/>
      </a:defRPr>
    </a:lvl8pPr>
    <a:lvl9pPr marL="3657600" algn="l" defTabSz="914400" rtl="0" eaLnBrk="1" latinLnBrk="0" hangingPunct="1">
      <a:defRPr kern="1200">
        <a:solidFill>
          <a:schemeClr val="tx1"/>
        </a:solidFill>
        <a:latin typeface="Arial" charset="0"/>
        <a:ea typeface="ＭＳ Ｐゴシック"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92" autoAdjust="0"/>
  </p:normalViewPr>
  <p:slideViewPr>
    <p:cSldViewPr>
      <p:cViewPr varScale="1">
        <p:scale>
          <a:sx n="123" d="100"/>
          <a:sy n="123" d="100"/>
        </p:scale>
        <p:origin x="1254" y="-6"/>
      </p:cViewPr>
      <p:guideLst>
        <p:guide orient="horz" pos="2160"/>
        <p:guide pos="2880"/>
      </p:guideLst>
    </p:cSldViewPr>
  </p:slideViewPr>
  <p:notesTextViewPr>
    <p:cViewPr>
      <p:scale>
        <a:sx n="100" d="100"/>
        <a:sy n="100" d="100"/>
      </p:scale>
      <p:origin x="0" y="-288"/>
    </p:cViewPr>
  </p:notesTextViewPr>
  <p:sorterViewPr>
    <p:cViewPr>
      <p:scale>
        <a:sx n="87" d="100"/>
        <a:sy n="87" d="100"/>
      </p:scale>
      <p:origin x="0" y="0"/>
    </p:cViewPr>
  </p:sorterViewPr>
  <p:notesViewPr>
    <p:cSldViewPr>
      <p:cViewPr varScale="1">
        <p:scale>
          <a:sx n="101" d="100"/>
          <a:sy n="101" d="100"/>
        </p:scale>
        <p:origin x="3540" y="12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97313" y="0"/>
            <a:ext cx="2982912" cy="465138"/>
          </a:xfrm>
          <a:prstGeom prst="rect">
            <a:avLst/>
          </a:prstGeom>
        </p:spPr>
        <p:txBody>
          <a:bodyPr vert="horz" lIns="91440" tIns="45720" rIns="91440" bIns="45720" rtlCol="0"/>
          <a:lstStyle>
            <a:lvl1pPr algn="r">
              <a:defRPr sz="1200"/>
            </a:lvl1pPr>
          </a:lstStyle>
          <a:p>
            <a:pPr>
              <a:defRPr/>
            </a:pPr>
            <a:fld id="{D366DF1D-4742-49F2-B4BF-5848B5E2C26E}" type="datetimeFigureOut">
              <a:rPr lang="en-US"/>
              <a:pPr>
                <a:defRPr/>
              </a:pPr>
              <a:t>3/20/2024</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8975" y="4416425"/>
            <a:ext cx="550545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82913" cy="465138"/>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97313" y="8829675"/>
            <a:ext cx="2982912" cy="465138"/>
          </a:xfrm>
          <a:prstGeom prst="rect">
            <a:avLst/>
          </a:prstGeom>
        </p:spPr>
        <p:txBody>
          <a:bodyPr vert="horz" lIns="91440" tIns="45720" rIns="91440" bIns="45720" rtlCol="0" anchor="b"/>
          <a:lstStyle>
            <a:lvl1pPr algn="r">
              <a:defRPr sz="1200"/>
            </a:lvl1pPr>
          </a:lstStyle>
          <a:p>
            <a:pPr>
              <a:defRPr/>
            </a:pPr>
            <a:fld id="{1AD83D0E-7ED4-4FA0-A251-49C5E7EDFF08}" type="slidenum">
              <a:rPr lang="en-US"/>
              <a:pPr>
                <a:defRPr/>
              </a:pPr>
              <a:t>‹#›</a:t>
            </a:fld>
            <a:endParaRPr lang="en-US"/>
          </a:p>
        </p:txBody>
      </p:sp>
    </p:spTree>
    <p:extLst>
      <p:ext uri="{BB962C8B-B14F-4D97-AF65-F5344CB8AC3E}">
        <p14:creationId xmlns:p14="http://schemas.microsoft.com/office/powerpoint/2010/main" val="30687626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cc02.safelinks.protection.outlook.com/?url=https%3A%2F%2Fwww.itprotoday.com%2Fcontainers%2Fwhos-winning-container-software-market&amp;data=05%7C01%7Cjmlineb%40sandia.gov%7C94387179001a4dd51b8c08daa6d41ea6%7C7ccb5a20a303498cb0c129007381b574%7C1%7C0%7C638005727229989142%7CUnknown%7CTWFpbGZsb3d8eyJWIjoiMC4wLjAwMDAiLCJQIjoiV2luMzIiLCJBTiI6Ik1haWwiLCJXVCI6Mn0%3D%7C3000%7C%7C%7C&amp;sdata=DoUngYHpC1J1%2B6cPYZJtXPDkN9azW4BqeS60%2B%2FLetNE%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gcc02.safelinks.protection.outlook.com/?url=https%3A%2F%2Fubuntu.com%2Fkubernetes%2Fcompare&amp;data=05%7C01%7Cjmlineb%40sandia.gov%7C94387179001a4dd51b8c08daa6d41ea6%7C7ccb5a20a303498cb0c129007381b574%7C1%7C0%7C638005727229832921%7CUnknown%7CTWFpbGZsb3d8eyJWIjoiMC4wLjAwMDAiLCJQIjoiV2luMzIiLCJBTiI6Ik1haWwiLCJXVCI6Mn0%3D%7C3000%7C%7C%7C&amp;sdata=zxZ4jDTKbphWpg%2FMVMtJ3PXycQxAPqrfQBAZ5K1ZIqo%3D&amp;reserved=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Bus_(computing)" TargetMode="External"/><Relationship Id="rId3" Type="http://schemas.openxmlformats.org/officeDocument/2006/relationships/hyperlink" Target="https://en.wikipedia.org/wiki/Synchronous_circuit" TargetMode="External"/><Relationship Id="rId7" Type="http://schemas.openxmlformats.org/officeDocument/2006/relationships/hyperlink" Target="https://en.wikipedia.org/wiki/Serial_communication" TargetMode="External"/><Relationship Id="rId12" Type="http://schemas.openxmlformats.org/officeDocument/2006/relationships/hyperlink" Target="https://en.wikipedia.org/wiki/Microcontrolle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Single-ended_signaling" TargetMode="External"/><Relationship Id="rId11" Type="http://schemas.openxmlformats.org/officeDocument/2006/relationships/hyperlink" Target="https://en.wikipedia.org/wiki/Integrated_circuit" TargetMode="External"/><Relationship Id="rId5" Type="http://schemas.openxmlformats.org/officeDocument/2006/relationships/hyperlink" Target="https://en.wikipedia.org/wiki/Packet_switching" TargetMode="External"/><Relationship Id="rId10" Type="http://schemas.openxmlformats.org/officeDocument/2006/relationships/hyperlink" Target="https://en.wikipedia.org/wiki/NXP_Semiconductors" TargetMode="External"/><Relationship Id="rId4" Type="http://schemas.openxmlformats.org/officeDocument/2006/relationships/hyperlink" Target="https://en.wikipedia.org/wiki/Master/slave_(technology)" TargetMode="External"/><Relationship Id="rId9" Type="http://schemas.openxmlformats.org/officeDocument/2006/relationships/hyperlink" Target="https://en.wikipedia.org/wiki/Philip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lectronics.stackexchange.com/questions/37814/usart-uart-rs232-usb-spi-i2c-ttl-etc-what-are-all-of-these-and-how-do-th"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reddit.com/r/ECE/comments/hzksx/can_someone_explain_the_difference_between_i2c/"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iot-hub/quickstart-send-telemetry-python"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LabltEXk0VQ"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docs.aws.amazon.com/snowball/latest/snowcone-guide/snowcone-before-ordering.html" TargetMode="External"/><Relationship Id="rId4" Type="http://schemas.openxmlformats.org/officeDocument/2006/relationships/hyperlink" Target="https://www.youtube.com/watch?v=e8DVmwj3OE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alibaba.com/product-detail/HW-038-water-level-sensor-droplet_62317258231.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maker.pro/raspberry-pi/tutorial/interfacing-soil-moisture-sensor-with-raspberry-pi" TargetMode="External"/><Relationship Id="rId4" Type="http://schemas.openxmlformats.org/officeDocument/2006/relationships/hyperlink" Target="https://www.amazon.com/DGZZI-Surface-Detection-Arduino-Raspberry/dp/B08C7L7GBK/"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gearbest.com/development-boards/pp_70484.html"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lastminuteengineers.com/water-level-sensor-arduino-tutorial/"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cc02.safelinks.protection.outlook.com/?url=https%3A%2F%2Fgithub.com%2Fcncf%2Fcurriculum&amp;data=05%7C02%7Cjmlineb%40sandia.gov%7Cae9bbf11c693446ce54508dc057b371e%7C7ccb5a20a303498cb0c129007381b574%7C1%7C0%7C638391274005056589%7CUnknown%7CTWFpbGZsb3d8eyJWIjoiMC4wLjAwMDAiLCJQIjoiV2luMzIiLCJBTiI6Ik1haWwiLCJXVCI6Mn0%3D%7C3000%7C%7C%7C&amp;sdata=DPgmmgR%2F6VCLHKnQa5%2B92AQ7Zmkc807EHJZAnrVY2wU%3D&amp;reserved=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a:t>
            </a:fld>
            <a:endParaRPr lang="en-US"/>
          </a:p>
        </p:txBody>
      </p:sp>
    </p:spTree>
    <p:extLst>
      <p:ext uri="{BB962C8B-B14F-4D97-AF65-F5344CB8AC3E}">
        <p14:creationId xmlns:p14="http://schemas.microsoft.com/office/powerpoint/2010/main" val="60559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CSP: Cloud Service Provider.</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Gartner changed the name of their Magic Quadrant in 2023 from Cloud Infrastructure and Platform Services (CIPS) to Strategic Cloud Platform Services (SCPS). But theirs is the dominant market scorecard for public cloud IaaS and PaaS services.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In existence for over a decade, AWS has been designated as the leader the entire time.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Not money or survey-based like following charts but based on Gartner’s experience and professional judgement.</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The US-based cloud providers are referred to at least by the DoD as “hyperscale cloud vendors.” Some include Alibaba in that list; recent Alibaba television ads have tried to tout how American Alibaba is, and how it benefits Americans, perhaps in an attempt to compensate for its Chinese origins.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https://www.digitalocean.com/resources/article/hyperscaler-cloud</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IBM seems to have established a market niche in the hybrid cloud, perhaps due to their mainframe heritage.</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https://www.gartner.com/doc/reprints?id=1-2FTDYPQN&amp;ct=231204&amp;st=sb</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https://aws.amazon.com/resources/analyst-reports/gartner/global-mq-ardm-23-magic-quadrant-for-strategic-cloud-platform-services/</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https://azure.microsoft.com/en-us/blog/microsoft-named-a-leader-in-2023-gartner-magic-quadrant-for-strategic-cloud-platform-services-scps/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10</a:t>
            </a:fld>
            <a:endParaRPr lang="en-US"/>
          </a:p>
        </p:txBody>
      </p:sp>
    </p:spTree>
    <p:extLst>
      <p:ext uri="{BB962C8B-B14F-4D97-AF65-F5344CB8AC3E}">
        <p14:creationId xmlns:p14="http://schemas.microsoft.com/office/powerpoint/2010/main" val="419373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https://www.hackster.io/nicjansma/particle-photon-remote-temperature-and-humidity-logger-00dd00</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IoT Deep Dive Bootcamp class might be sending their Photon 2 IoT data to the Particle Device Cloud.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11</a:t>
            </a:fld>
            <a:endParaRPr lang="en-US"/>
          </a:p>
        </p:txBody>
      </p:sp>
    </p:spTree>
    <p:extLst>
      <p:ext uri="{BB962C8B-B14F-4D97-AF65-F5344CB8AC3E}">
        <p14:creationId xmlns:p14="http://schemas.microsoft.com/office/powerpoint/2010/main" val="2828186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major Enterprise-grade Kubernetes players are Red Hat OpenShift, </a:t>
            </a:r>
            <a:r>
              <a:rPr lang="en-US" dirty="0" err="1"/>
              <a:t>Mirantis</a:t>
            </a:r>
            <a:r>
              <a:rPr lang="en-US" dirty="0"/>
              <a:t> Kubernetes Engine, VMware Tanzu Kubernetes Grid, Rancher, and Canonical Charmed Kubernetes. “Other” is probably vanilla Kubernetes.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Source (from 2021): </a:t>
            </a:r>
            <a:r>
              <a:rPr lang="en-US" sz="1800" u="sng" dirty="0">
                <a:solidFill>
                  <a:srgbClr val="0000FF"/>
                </a:solidFill>
                <a:effectLst/>
                <a:latin typeface="Calibri" panose="020F0502020204030204" pitchFamily="34" charset="0"/>
                <a:ea typeface="Calibri" panose="020F0502020204030204" pitchFamily="34" charset="0"/>
                <a:hlinkClick r:id="rId3"/>
              </a:rPr>
              <a:t>https://www.itprotoday.com/containers/whos-winning-container-software-market</a:t>
            </a:r>
            <a:endParaRPr lang="en-US" sz="1800" dirty="0">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instructive (though biased) comparison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sng" dirty="0">
                <a:solidFill>
                  <a:srgbClr val="0000FF"/>
                </a:solidFill>
                <a:effectLst/>
                <a:latin typeface="Calibri" panose="020F0502020204030204" pitchFamily="34" charset="0"/>
                <a:ea typeface="Calibri" panose="020F0502020204030204" pitchFamily="34" charset="0"/>
                <a:hlinkClick r:id="rId4"/>
              </a:rPr>
              <a:t>https://ubuntu.com/kubernetes/compare</a:t>
            </a:r>
            <a:endParaRPr lang="en-US" sz="1800" u="sng" dirty="0">
              <a:solidFill>
                <a:srgbClr val="0000FF"/>
              </a:solidFill>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u="sng" dirty="0">
              <a:solidFill>
                <a:srgbClr val="0000FF"/>
              </a:solidFill>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rPr>
              <a:t>https://www.infoworld.com/article/3265059/6-kubernetes-distributions-leading-the-container-revolution.html</a:t>
            </a:r>
            <a:endParaRPr lang="en-US" sz="1800" u="sng" dirty="0">
              <a:solidFill>
                <a:srgbClr val="0000FF"/>
              </a:solidFill>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u="none" dirty="0">
                <a:solidFill>
                  <a:srgbClr val="0000FF"/>
                </a:solidFill>
                <a:effectLst/>
                <a:latin typeface="Calibri" panose="020F0502020204030204" pitchFamily="34" charset="0"/>
                <a:ea typeface="Calibri" panose="020F0502020204030204" pitchFamily="34" charset="0"/>
              </a:rPr>
              <a:t>(Same vendors as graph in slide but added Docker because it recently announced it was adding Kubernetes to its distributions.)</a:t>
            </a:r>
            <a:endParaRPr lang="en-US" sz="1800" u="none" dirty="0">
              <a:effectLst/>
              <a:latin typeface="Calibri" panose="020F05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12</a:t>
            </a:fld>
            <a:endParaRPr lang="en-US"/>
          </a:p>
        </p:txBody>
      </p:sp>
    </p:spTree>
    <p:extLst>
      <p:ext uri="{BB962C8B-B14F-4D97-AF65-F5344CB8AC3E}">
        <p14:creationId xmlns:p14="http://schemas.microsoft.com/office/powerpoint/2010/main" val="1304295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network backbone and globally-accessible services are what defines a hyperscale cloud provider.</a:t>
            </a:r>
          </a:p>
          <a:p>
            <a:endParaRPr lang="en-US" dirty="0"/>
          </a:p>
          <a:p>
            <a:r>
              <a:rPr lang="en-US" dirty="0"/>
              <a:t>For the hyperscale cloud service providers, cloud is a side-effect:</a:t>
            </a:r>
          </a:p>
          <a:p>
            <a:pPr marL="171450" indent="-171450">
              <a:buFontTx/>
              <a:buChar char="-"/>
            </a:pPr>
            <a:r>
              <a:rPr lang="en-US" dirty="0"/>
              <a:t>AWS is the cloud that online bookselling built</a:t>
            </a:r>
          </a:p>
          <a:p>
            <a:pPr marL="171450" indent="-171450">
              <a:buFontTx/>
              <a:buChar char="-"/>
            </a:pPr>
            <a:r>
              <a:rPr lang="en-US" dirty="0"/>
              <a:t>Azure is the cloud that Windows and Office built</a:t>
            </a:r>
          </a:p>
          <a:p>
            <a:pPr marL="171450" indent="-171450">
              <a:buFontTx/>
              <a:buChar char="-"/>
            </a:pPr>
            <a:r>
              <a:rPr lang="en-US" dirty="0"/>
              <a:t>GCP is the cloud that search built</a:t>
            </a:r>
          </a:p>
          <a:p>
            <a:pPr marL="171450" indent="-171450">
              <a:buFontTx/>
              <a:buChar char="-"/>
            </a:pPr>
            <a:r>
              <a:rPr lang="en-US" dirty="0"/>
              <a:t>OCI is the cloud that database built</a:t>
            </a:r>
          </a:p>
          <a:p>
            <a:pPr marL="171450" indent="-171450">
              <a:buFontTx/>
              <a:buChar char="-"/>
            </a:pPr>
            <a:r>
              <a:rPr lang="en-US" dirty="0"/>
              <a:t>IBM is the cloud that mainframes built</a:t>
            </a:r>
          </a:p>
          <a:p>
            <a:pPr marL="0" indent="0">
              <a:buFontTx/>
              <a:buNone/>
            </a:pPr>
            <a:endParaRPr lang="en-US" dirty="0"/>
          </a:p>
          <a:p>
            <a:pPr marL="0" indent="0">
              <a:buFontTx/>
              <a:buNone/>
            </a:pPr>
            <a:r>
              <a:rPr lang="en-US" dirty="0"/>
              <a:t>This is not the case for the much smaller, non-hyperscale cloud service providers such as Salesforce and </a:t>
            </a:r>
            <a:r>
              <a:rPr lang="en-US" dirty="0" err="1"/>
              <a:t>DigitalOcean</a:t>
            </a:r>
            <a:r>
              <a:rPr lang="en-US" dirty="0"/>
              <a:t>. </a:t>
            </a:r>
            <a:r>
              <a:rPr lang="en-US" dirty="0" err="1"/>
              <a:t>Hetzner</a:t>
            </a:r>
            <a:r>
              <a:rPr lang="en-US" dirty="0"/>
              <a:t> Cloud also has a presence; it is based in Germany.</a:t>
            </a:r>
          </a:p>
          <a:p>
            <a:pPr marL="0" indent="0">
              <a:buFontTx/>
              <a:buNone/>
            </a:pPr>
            <a:r>
              <a:rPr lang="en-US"/>
              <a:t>https://community.hetzner.com/</a:t>
            </a:r>
            <a:endParaRPr lang="en-US" dirty="0"/>
          </a:p>
          <a:p>
            <a:pPr marL="0" indent="0">
              <a:buFontTx/>
              <a:buNone/>
            </a:pPr>
            <a:r>
              <a:rPr lang="en-US" dirty="0"/>
              <a:t>https://accounts.hetzner.com/login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13</a:t>
            </a:fld>
            <a:endParaRPr lang="en-US"/>
          </a:p>
        </p:txBody>
      </p:sp>
    </p:spTree>
    <p:extLst>
      <p:ext uri="{BB962C8B-B14F-4D97-AF65-F5344CB8AC3E}">
        <p14:creationId xmlns:p14="http://schemas.microsoft.com/office/powerpoint/2010/main" val="568552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demo: https://datacenters.microsoft.com/globe/explore</a:t>
            </a:r>
          </a:p>
          <a:p>
            <a:endParaRPr lang="en-US" dirty="0"/>
          </a:p>
          <a:p>
            <a:r>
              <a:rPr lang="en-US" dirty="0"/>
              <a:t>AWS version: https://aws.amazon.com/about-aws/global-infrastructure/</a:t>
            </a:r>
            <a:r>
              <a:rPr lang="en-US" b="0" dirty="0"/>
              <a:t>,</a:t>
            </a:r>
            <a:r>
              <a:rPr lang="en-US" b="1" dirty="0"/>
              <a:t> </a:t>
            </a:r>
            <a:r>
              <a:rPr lang="en-US" b="0" dirty="0"/>
              <a:t>https://aws.amazon.com/about-aws/global-infrastructure/regions_az/</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14</a:t>
            </a:fld>
            <a:endParaRPr lang="en-US"/>
          </a:p>
        </p:txBody>
      </p:sp>
    </p:spTree>
    <p:extLst>
      <p:ext uri="{BB962C8B-B14F-4D97-AF65-F5344CB8AC3E}">
        <p14:creationId xmlns:p14="http://schemas.microsoft.com/office/powerpoint/2010/main" val="1292118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15</a:t>
            </a:fld>
            <a:endParaRPr lang="en-US"/>
          </a:p>
        </p:txBody>
      </p:sp>
    </p:spTree>
    <p:extLst>
      <p:ext uri="{BB962C8B-B14F-4D97-AF65-F5344CB8AC3E}">
        <p14:creationId xmlns:p14="http://schemas.microsoft.com/office/powerpoint/2010/main" val="11394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IoT devices talk directly to the cloud. The cloud is where all computation takes place.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16</a:t>
            </a:fld>
            <a:endParaRPr lang="en-US"/>
          </a:p>
        </p:txBody>
      </p:sp>
    </p:spTree>
    <p:extLst>
      <p:ext uri="{BB962C8B-B14F-4D97-AF65-F5344CB8AC3E}">
        <p14:creationId xmlns:p14="http://schemas.microsoft.com/office/powerpoint/2010/main" val="3533010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the Edge as being one hop away from the cloud. The IoT devices talk to the Edge instead of directly to the cloud. Only the Edge device talks to the cloud. The IoT devices are often collocated with the Edge in some way, at least relative to the cloud (i.e., factory floor, in-theater).</a:t>
            </a:r>
          </a:p>
          <a:p>
            <a:endParaRPr lang="en-US" baseline="0" dirty="0"/>
          </a:p>
          <a:p>
            <a:r>
              <a:rPr lang="en-US" baseline="0" dirty="0"/>
              <a:t>Computation is split between the Edge device and the cloud. Connection between the Edge and the cloud could be intermittent.</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17</a:t>
            </a:fld>
            <a:endParaRPr lang="en-US"/>
          </a:p>
        </p:txBody>
      </p:sp>
    </p:spTree>
    <p:extLst>
      <p:ext uri="{BB962C8B-B14F-4D97-AF65-F5344CB8AC3E}">
        <p14:creationId xmlns:p14="http://schemas.microsoft.com/office/powerpoint/2010/main" val="383836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Comparisons (but many want to sell IoT consulting services to tailor the choice to your company):</a:t>
            </a:r>
          </a:p>
          <a:p>
            <a:endParaRPr lang="en-US" baseline="0" dirty="0"/>
          </a:p>
          <a:p>
            <a:r>
              <a:rPr lang="en-US" baseline="0" dirty="0"/>
              <a:t>https://www.linkedin.com/pulse/aws-iot-vs-azure-choose-your-best-solution-wellnutscg</a:t>
            </a:r>
          </a:p>
          <a:p>
            <a:r>
              <a:rPr lang="en-US" baseline="0" dirty="0"/>
              <a:t>“</a:t>
            </a:r>
            <a:r>
              <a:rPr lang="en-US" b="0" i="0" dirty="0">
                <a:effectLst/>
                <a:latin typeface="-apple-system"/>
              </a:rPr>
              <a:t>Some say that AWS offers more comprehensive and advanced services. Meanwhile, Azure is easier to start with and more convenient for small businesses.</a:t>
            </a:r>
            <a:r>
              <a:rPr lang="en-US" baseline="0" dirty="0"/>
              <a:t>”</a:t>
            </a:r>
          </a:p>
          <a:p>
            <a:endParaRPr lang="en-US" baseline="0" dirty="0"/>
          </a:p>
          <a:p>
            <a:r>
              <a:rPr lang="en-US" baseline="0" dirty="0"/>
              <a:t>https://relevant.software/blog/aws-vs-azure-for-iot/</a:t>
            </a:r>
          </a:p>
          <a:p>
            <a:r>
              <a:rPr lang="en-US" baseline="0" dirty="0"/>
              <a:t>“</a:t>
            </a:r>
            <a:r>
              <a:rPr lang="en-US" b="0" i="0" baseline="0" dirty="0">
                <a:solidFill>
                  <a:srgbClr val="000000"/>
                </a:solidFill>
                <a:effectLst/>
                <a:latin typeface="Gotham Pro"/>
              </a:rPr>
              <a:t>[I]</a:t>
            </a:r>
            <a:r>
              <a:rPr lang="en-US" b="0" i="0" dirty="0">
                <a:solidFill>
                  <a:srgbClr val="000000"/>
                </a:solidFill>
                <a:effectLst/>
                <a:latin typeface="Gotham Pro"/>
              </a:rPr>
              <a:t>f you’re looking for a comprehensive IoT platform for an IoT project of any size, lean toward AWS.</a:t>
            </a:r>
            <a:r>
              <a:rPr lang="en-US" baseline="0" dirty="0"/>
              <a:t>”</a:t>
            </a:r>
          </a:p>
          <a:p>
            <a:endParaRPr lang="en-US" baseline="0" dirty="0"/>
          </a:p>
          <a:p>
            <a:r>
              <a:rPr lang="en-US" baseline="0" dirty="0"/>
              <a:t>https://www.techrepublic.com/article/aws-vs-azure-industrial-iot/</a:t>
            </a:r>
          </a:p>
          <a:p>
            <a:r>
              <a:rPr lang="en-US" baseline="0" dirty="0"/>
              <a:t>“</a:t>
            </a:r>
            <a:r>
              <a:rPr lang="en-US" b="0" i="0" dirty="0">
                <a:solidFill>
                  <a:srgbClr val="0E0618"/>
                </a:solidFill>
                <a:effectLst/>
                <a:latin typeface="Proxima Nova"/>
              </a:rPr>
              <a:t>If you are looking for an </a:t>
            </a:r>
            <a:r>
              <a:rPr lang="en-US" b="0" i="0" dirty="0" err="1">
                <a:solidFill>
                  <a:srgbClr val="0E0618"/>
                </a:solidFill>
                <a:effectLst/>
                <a:latin typeface="Proxima Nova"/>
              </a:rPr>
              <a:t>IIoT</a:t>
            </a:r>
            <a:r>
              <a:rPr lang="en-US" b="0" i="0" dirty="0">
                <a:solidFill>
                  <a:srgbClr val="0E0618"/>
                </a:solidFill>
                <a:effectLst/>
                <a:latin typeface="Proxima Nova"/>
              </a:rPr>
              <a:t> solution that is sophisticated and comprehensive but still fits any project size, AWS platform for </a:t>
            </a:r>
            <a:r>
              <a:rPr lang="en-US" b="0" i="0" dirty="0" err="1">
                <a:solidFill>
                  <a:srgbClr val="0E0618"/>
                </a:solidFill>
                <a:effectLst/>
                <a:latin typeface="Proxima Nova"/>
              </a:rPr>
              <a:t>IIoT</a:t>
            </a:r>
            <a:r>
              <a:rPr lang="en-US" b="0" i="0" dirty="0">
                <a:solidFill>
                  <a:srgbClr val="0E0618"/>
                </a:solidFill>
                <a:effectLst/>
                <a:latin typeface="Proxima Nova"/>
              </a:rPr>
              <a:t> will be a better fit. If you are more inclined to go for a more user-friendly solution for your team, then you should consider Microsoft Azure.</a:t>
            </a:r>
            <a:r>
              <a:rPr lang="en-US" baseline="0" dirty="0"/>
              <a:t>”</a:t>
            </a:r>
          </a:p>
          <a:p>
            <a:endParaRPr lang="en-US" baseline="0" dirty="0"/>
          </a:p>
          <a:p>
            <a:r>
              <a:rPr lang="en-US" baseline="0" dirty="0"/>
              <a:t>In short, go with AWS if you have power user needs and want a comprehensive solution; go with Azure if you are just starting out and want a more user-friendly solution.</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18</a:t>
            </a:fld>
            <a:endParaRPr lang="en-US"/>
          </a:p>
        </p:txBody>
      </p:sp>
    </p:spTree>
    <p:extLst>
      <p:ext uri="{BB962C8B-B14F-4D97-AF65-F5344CB8AC3E}">
        <p14:creationId xmlns:p14="http://schemas.microsoft.com/office/powerpoint/2010/main" val="368743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IIOT – Industrial IoT</a:t>
            </a:r>
          </a:p>
          <a:p>
            <a:endParaRPr lang="en-US" dirty="0"/>
          </a:p>
          <a:p>
            <a:r>
              <a:rPr lang="en-US" dirty="0"/>
              <a:t>2022 Gartner Magic Quadrant for Global Industrial IoT Platforms</a:t>
            </a:r>
          </a:p>
          <a:p>
            <a:r>
              <a:rPr lang="en-US" dirty="0"/>
              <a:t>https://azure.microsoft.com/en-us/blog/microsoft-named-a-leader-in-the-2022-gartner-magic-quadrant-for-industrial-iot-platforms/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19</a:t>
            </a:fld>
            <a:endParaRPr lang="en-US"/>
          </a:p>
        </p:txBody>
      </p:sp>
    </p:spTree>
    <p:extLst>
      <p:ext uri="{BB962C8B-B14F-4D97-AF65-F5344CB8AC3E}">
        <p14:creationId xmlns:p14="http://schemas.microsoft.com/office/powerpoint/2010/main" val="158786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a:t>
            </a:fld>
            <a:endParaRPr lang="en-US"/>
          </a:p>
        </p:txBody>
      </p:sp>
    </p:spTree>
    <p:extLst>
      <p:ext uri="{BB962C8B-B14F-4D97-AF65-F5344CB8AC3E}">
        <p14:creationId xmlns:p14="http://schemas.microsoft.com/office/powerpoint/2010/main" val="173480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https://www.leewayhertz.com/build-iot-app-aws-iot/</a:t>
            </a:r>
          </a:p>
          <a:p>
            <a:endParaRPr lang="en-US" baseline="0" dirty="0"/>
          </a:p>
          <a:p>
            <a:r>
              <a:rPr lang="en-US" baseline="0" dirty="0"/>
              <a:t>https://mobidev.biz/blog/iot-application-development-with-the-aws-iot-platform</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20</a:t>
            </a:fld>
            <a:endParaRPr lang="en-US"/>
          </a:p>
        </p:txBody>
      </p:sp>
    </p:spTree>
    <p:extLst>
      <p:ext uri="{BB962C8B-B14F-4D97-AF65-F5344CB8AC3E}">
        <p14:creationId xmlns:p14="http://schemas.microsoft.com/office/powerpoint/2010/main" val="2449867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21</a:t>
            </a:fld>
            <a:endParaRPr lang="en-US"/>
          </a:p>
        </p:txBody>
      </p:sp>
    </p:spTree>
    <p:extLst>
      <p:ext uri="{BB962C8B-B14F-4D97-AF65-F5344CB8AC3E}">
        <p14:creationId xmlns:p14="http://schemas.microsoft.com/office/powerpoint/2010/main" val="175064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 Software Development Kit.</a:t>
            </a:r>
          </a:p>
          <a:p>
            <a:endParaRPr lang="en-US" dirty="0"/>
          </a:p>
          <a:p>
            <a:r>
              <a:rPr lang="en-US" dirty="0"/>
              <a:t>Device SDKs are by language,</a:t>
            </a:r>
            <a:r>
              <a:rPr lang="en-US" baseline="0" dirty="0"/>
              <a:t> not by particular IoT device. Open source and available on GitHub.</a:t>
            </a:r>
          </a:p>
          <a:p>
            <a:endParaRPr lang="en-US" baseline="0" dirty="0"/>
          </a:p>
          <a:p>
            <a:r>
              <a:rPr lang="en-US" baseline="0" dirty="0"/>
              <a:t>I’ll talk about Greengrass, and why I wanted that particular version, later on in the presentation.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22</a:t>
            </a:fld>
            <a:endParaRPr lang="en-US"/>
          </a:p>
        </p:txBody>
      </p:sp>
    </p:spTree>
    <p:extLst>
      <p:ext uri="{BB962C8B-B14F-4D97-AF65-F5344CB8AC3E}">
        <p14:creationId xmlns:p14="http://schemas.microsoft.com/office/powerpoint/2010/main" val="31411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https://partners.amazonaws.com/search/qualified-devices/?keyword=iot</a:t>
            </a:r>
          </a:p>
          <a:p>
            <a:endParaRPr lang="en-US" dirty="0"/>
          </a:p>
          <a:p>
            <a:r>
              <a:rPr lang="en-US" dirty="0"/>
              <a:t>AWS has a formal Device Qualification Program</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23</a:t>
            </a:fld>
            <a:endParaRPr lang="en-US"/>
          </a:p>
        </p:txBody>
      </p:sp>
    </p:spTree>
    <p:extLst>
      <p:ext uri="{BB962C8B-B14F-4D97-AF65-F5344CB8AC3E}">
        <p14:creationId xmlns:p14="http://schemas.microsoft.com/office/powerpoint/2010/main" val="165087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JavaScript Object Notation</a:t>
            </a:r>
          </a:p>
          <a:p>
            <a:endParaRPr lang="en-US" dirty="0"/>
          </a:p>
          <a:p>
            <a:r>
              <a:rPr lang="en-US" dirty="0"/>
              <a:t>Delta between Desired and Reported seems to be automatically calculated.</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24</a:t>
            </a:fld>
            <a:endParaRPr lang="en-US"/>
          </a:p>
        </p:txBody>
      </p:sp>
    </p:spTree>
    <p:extLst>
      <p:ext uri="{BB962C8B-B14F-4D97-AF65-F5344CB8AC3E}">
        <p14:creationId xmlns:p14="http://schemas.microsoft.com/office/powerpoint/2010/main" val="3678615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experiment sensor: BME280 in I2C mode</a:t>
            </a:r>
          </a:p>
          <a:p>
            <a:r>
              <a:rPr lang="en-US" dirty="0"/>
              <a:t>https://learn.adafruit.com/adafruit-bme280-humidity-barometric-pressure-temperature-sensor-breakout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i2cdetect -y 1’ on Raspberry Pi used to detect presence of an I2C sensor </a:t>
            </a:r>
            <a:endParaRPr lang="en-US" dirty="0"/>
          </a:p>
          <a:p>
            <a:endParaRPr lang="en-US" dirty="0"/>
          </a:p>
          <a:p>
            <a:r>
              <a:rPr lang="en-US" dirty="0"/>
              <a:t>Originally I soldered</a:t>
            </a:r>
            <a:r>
              <a:rPr lang="en-US" baseline="0" dirty="0"/>
              <a:t> it to the leads and pressed it into a breakout board, but got smart and used one of the STEMMA QT connectors on the sensor instead.</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25</a:t>
            </a:fld>
            <a:endParaRPr lang="en-US"/>
          </a:p>
        </p:txBody>
      </p:sp>
    </p:spTree>
    <p:extLst>
      <p:ext uri="{BB962C8B-B14F-4D97-AF65-F5344CB8AC3E}">
        <p14:creationId xmlns:p14="http://schemas.microsoft.com/office/powerpoint/2010/main" val="163035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pushed from IoT Core to IoT Analytics via an Action on a Rule in IoT Core.</a:t>
            </a:r>
          </a:p>
          <a:p>
            <a:endParaRPr lang="en-US" dirty="0"/>
          </a:p>
          <a:p>
            <a:r>
              <a:rPr lang="en-US" dirty="0"/>
              <a:t>GPIO: General</a:t>
            </a:r>
            <a:r>
              <a:rPr lang="en-US" baseline="0" dirty="0"/>
              <a:t>-Purpose Input/Output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I2C: </a:t>
            </a:r>
            <a:r>
              <a:rPr lang="en-US" dirty="0"/>
              <a:t>Inter-Integrated Circuit, pronounced I-squared-C. A bus interface connection protocol for serial communication.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Synchronous circuit"/>
              </a:rPr>
              <a:t>synchronous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Master/slave (technology)"/>
              </a:rPr>
              <a:t>multi-master, multi-slave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Packet switching"/>
              </a:rPr>
              <a:t>packet switched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Single-ended signaling"/>
              </a:rPr>
              <a:t>single-ended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Serial communication"/>
              </a:rPr>
              <a:t>serial communication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Bus (computing)"/>
              </a:rPr>
              <a:t>bus</a:t>
            </a:r>
            <a:r>
              <a:rPr lang="en-US" sz="1200" b="0" i="0" kern="1200" dirty="0">
                <a:solidFill>
                  <a:schemeClr val="tx1"/>
                </a:solidFill>
                <a:effectLst/>
                <a:latin typeface="+mn-lt"/>
                <a:ea typeface="+mn-ea"/>
                <a:cs typeface="+mn-cs"/>
              </a:rPr>
              <a:t> invented in 1982 by </a:t>
            </a:r>
            <a:r>
              <a:rPr lang="en-US" sz="1200" b="0" i="0" u="none" strike="noStrike" kern="1200" dirty="0">
                <a:solidFill>
                  <a:schemeClr val="tx1"/>
                </a:solidFill>
                <a:effectLst/>
                <a:latin typeface="+mn-lt"/>
                <a:ea typeface="+mn-ea"/>
                <a:cs typeface="+mn-cs"/>
                <a:hlinkClick r:id="rId9" tooltip="Philips"/>
              </a:rPr>
              <a:t>Philips Semiconductor</a:t>
            </a:r>
            <a:r>
              <a:rPr lang="en-US" sz="1200" b="0" i="0" kern="1200" dirty="0">
                <a:solidFill>
                  <a:schemeClr val="tx1"/>
                </a:solidFill>
                <a:effectLst/>
                <a:latin typeface="+mn-lt"/>
                <a:ea typeface="+mn-ea"/>
                <a:cs typeface="+mn-cs"/>
              </a:rPr>
              <a:t> (now </a:t>
            </a:r>
            <a:r>
              <a:rPr lang="en-US" sz="1200" b="0" i="0" u="none" strike="noStrike" kern="1200" dirty="0">
                <a:solidFill>
                  <a:schemeClr val="tx1"/>
                </a:solidFill>
                <a:effectLst/>
                <a:latin typeface="+mn-lt"/>
                <a:ea typeface="+mn-ea"/>
                <a:cs typeface="+mn-cs"/>
                <a:hlinkClick r:id="rId10" tooltip="NXP Semiconductors"/>
              </a:rPr>
              <a:t>NXP Semiconductors</a:t>
            </a:r>
            <a:r>
              <a:rPr lang="en-US" sz="1200" b="0" i="0" kern="1200" dirty="0">
                <a:solidFill>
                  <a:schemeClr val="tx1"/>
                </a:solidFill>
                <a:effectLst/>
                <a:latin typeface="+mn-lt"/>
                <a:ea typeface="+mn-ea"/>
                <a:cs typeface="+mn-cs"/>
              </a:rPr>
              <a:t>). It is widely used for attaching lower-speed peripheral </a:t>
            </a:r>
            <a:r>
              <a:rPr lang="en-US" sz="1200" b="0" i="0" u="none" strike="noStrike" kern="1200" dirty="0">
                <a:solidFill>
                  <a:schemeClr val="tx1"/>
                </a:solidFill>
                <a:effectLst/>
                <a:latin typeface="+mn-lt"/>
                <a:ea typeface="+mn-ea"/>
                <a:cs typeface="+mn-cs"/>
                <a:hlinkClick r:id="rId11" tooltip="Integrated circuit"/>
              </a:rPr>
              <a:t>ICs</a:t>
            </a:r>
            <a:r>
              <a:rPr lang="en-US" sz="1200" b="0" i="0" kern="1200" dirty="0">
                <a:solidFill>
                  <a:schemeClr val="tx1"/>
                </a:solidFill>
                <a:effectLst/>
                <a:latin typeface="+mn-lt"/>
                <a:ea typeface="+mn-ea"/>
                <a:cs typeface="+mn-cs"/>
              </a:rPr>
              <a:t> to processors and </a:t>
            </a:r>
            <a:r>
              <a:rPr lang="en-US" sz="1200" b="0" i="0" u="none" strike="noStrike" kern="1200" dirty="0">
                <a:solidFill>
                  <a:schemeClr val="tx1"/>
                </a:solidFill>
                <a:effectLst/>
                <a:latin typeface="+mn-lt"/>
                <a:ea typeface="+mn-ea"/>
                <a:cs typeface="+mn-cs"/>
                <a:hlinkClick r:id="rId12" tooltip="Microcontroller"/>
              </a:rPr>
              <a:t>microcontrollers</a:t>
            </a:r>
            <a:r>
              <a:rPr lang="en-US" sz="1200" b="0" i="0" kern="1200" dirty="0">
                <a:solidFill>
                  <a:schemeClr val="tx1"/>
                </a:solidFill>
                <a:effectLst/>
                <a:latin typeface="+mn-lt"/>
                <a:ea typeface="+mn-ea"/>
                <a:cs typeface="+mn-cs"/>
              </a:rPr>
              <a:t> in short-distance, intra-board communication.</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https://en.wikipedia.org/wiki/I%C2%B2C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Raspberry</a:t>
            </a:r>
            <a:r>
              <a:rPr lang="en-US" baseline="0" dirty="0"/>
              <a:t> Pi must be configured to support I2C. That allows the I2C protocol to be used on two special GPIO pins in the 40-pin connector.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Average CPU percent is across the four cores of the Raspberry Pi</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26</a:t>
            </a:fld>
            <a:endParaRPr lang="en-US"/>
          </a:p>
        </p:txBody>
      </p:sp>
    </p:spTree>
    <p:extLst>
      <p:ext uri="{BB962C8B-B14F-4D97-AF65-F5344CB8AC3E}">
        <p14:creationId xmlns:p14="http://schemas.microsoft.com/office/powerpoint/2010/main" val="3209517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sensor </a:t>
            </a:r>
            <a:r>
              <a:rPr lang="en-US" dirty="0"/>
              <a:t>is digital,</a:t>
            </a:r>
            <a:r>
              <a:rPr lang="en-US" baseline="0" dirty="0"/>
              <a:t> which makes I2C connection to the Raspberry Pi easy.</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27</a:t>
            </a:fld>
            <a:endParaRPr lang="en-US"/>
          </a:p>
        </p:txBody>
      </p:sp>
    </p:spTree>
    <p:extLst>
      <p:ext uri="{BB962C8B-B14F-4D97-AF65-F5344CB8AC3E}">
        <p14:creationId xmlns:p14="http://schemas.microsoft.com/office/powerpoint/2010/main" val="3111047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28</a:t>
            </a:fld>
            <a:endParaRPr lang="en-US"/>
          </a:p>
        </p:txBody>
      </p:sp>
    </p:spTree>
    <p:extLst>
      <p:ext uri="{BB962C8B-B14F-4D97-AF65-F5344CB8AC3E}">
        <p14:creationId xmlns:p14="http://schemas.microsoft.com/office/powerpoint/2010/main" val="163595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29</a:t>
            </a:fld>
            <a:endParaRPr lang="en-US"/>
          </a:p>
        </p:txBody>
      </p:sp>
    </p:spTree>
    <p:extLst>
      <p:ext uri="{BB962C8B-B14F-4D97-AF65-F5344CB8AC3E}">
        <p14:creationId xmlns:p14="http://schemas.microsoft.com/office/powerpoint/2010/main" val="44793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3</a:t>
            </a:fld>
            <a:endParaRPr lang="en-US"/>
          </a:p>
        </p:txBody>
      </p:sp>
    </p:spTree>
    <p:extLst>
      <p:ext uri="{BB962C8B-B14F-4D97-AF65-F5344CB8AC3E}">
        <p14:creationId xmlns:p14="http://schemas.microsoft.com/office/powerpoint/2010/main" val="3397463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Unlike the Arduino microcontroller, which has analog pins as well, all of the pins on a Raspberry Pi are digital.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Source depicts a Pi 3 Model B: https://www.jameco.com/Jameco/workshop/circuitnotes/raspberry-pi-circuit-note.html</a:t>
            </a:r>
          </a:p>
          <a:p>
            <a:endParaRPr lang="en-US" dirty="0"/>
          </a:p>
          <a:p>
            <a:r>
              <a:rPr lang="en-US" dirty="0"/>
              <a:t>General Raspberry Pi sensor I/F protocol information:</a:t>
            </a:r>
          </a:p>
          <a:p>
            <a:endParaRPr lang="en-US" dirty="0"/>
          </a:p>
          <a:p>
            <a:r>
              <a:rPr lang="en-US" sz="1200" kern="1200" dirty="0">
                <a:solidFill>
                  <a:schemeClr val="tx1"/>
                </a:solidFill>
                <a:effectLst/>
                <a:latin typeface="+mn-lt"/>
                <a:ea typeface="+mn-ea"/>
                <a:cs typeface="+mn-cs"/>
              </a:rPr>
              <a:t>SPI vs I2C: </a:t>
            </a:r>
            <a:r>
              <a:rPr lang="en-US" sz="1200" u="sng" kern="1200" dirty="0">
                <a:solidFill>
                  <a:schemeClr val="tx1"/>
                </a:solidFill>
                <a:effectLst/>
                <a:latin typeface="+mn-lt"/>
                <a:ea typeface="+mn-ea"/>
                <a:cs typeface="+mn-cs"/>
                <a:hlinkClick r:id="rId3"/>
              </a:rPr>
              <a:t>https://electronics.stackexchange.com/questions/37814/usart-uart-rs232-usb-spi-i2c-ttl-etc-what-are-all-of-these-and-how-do-th</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SPI vs I2C vs GPIO: </a:t>
            </a:r>
            <a:r>
              <a:rPr lang="en-US" sz="1200" u="sng" kern="1200" dirty="0">
                <a:solidFill>
                  <a:schemeClr val="tx1"/>
                </a:solidFill>
                <a:effectLst/>
                <a:latin typeface="+mn-lt"/>
                <a:ea typeface="+mn-ea"/>
                <a:cs typeface="+mn-cs"/>
                <a:hlinkClick r:id="rId4"/>
              </a:rPr>
              <a:t>https://www.reddit.com/r/ECE/comments/hzksx/can_someone_explain_the_difference_between_i2c/</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30</a:t>
            </a:fld>
            <a:endParaRPr lang="en-US"/>
          </a:p>
        </p:txBody>
      </p:sp>
    </p:spTree>
    <p:extLst>
      <p:ext uri="{BB962C8B-B14F-4D97-AF65-F5344CB8AC3E}">
        <p14:creationId xmlns:p14="http://schemas.microsoft.com/office/powerpoint/2010/main" val="3778148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31</a:t>
            </a:fld>
            <a:endParaRPr lang="en-US"/>
          </a:p>
        </p:txBody>
      </p:sp>
    </p:spTree>
    <p:extLst>
      <p:ext uri="{BB962C8B-B14F-4D97-AF65-F5344CB8AC3E}">
        <p14:creationId xmlns:p14="http://schemas.microsoft.com/office/powerpoint/2010/main" val="2470420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Certs have to be installed on the IoT devices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32</a:t>
            </a:fld>
            <a:endParaRPr lang="en-US"/>
          </a:p>
        </p:txBody>
      </p:sp>
    </p:spTree>
    <p:extLst>
      <p:ext uri="{BB962C8B-B14F-4D97-AF65-F5344CB8AC3E}">
        <p14:creationId xmlns:p14="http://schemas.microsoft.com/office/powerpoint/2010/main" val="1496787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Certs are associated with IAM policies to allow the IoT device to connect to the cloud and grant authorization to access cloud resources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33</a:t>
            </a:fld>
            <a:endParaRPr lang="en-US"/>
          </a:p>
        </p:txBody>
      </p:sp>
    </p:spTree>
    <p:extLst>
      <p:ext uri="{BB962C8B-B14F-4D97-AF65-F5344CB8AC3E}">
        <p14:creationId xmlns:p14="http://schemas.microsoft.com/office/powerpoint/2010/main" val="1480943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a</a:t>
            </a:r>
            <a:r>
              <a:rPr lang="en-US" baseline="0" dirty="0"/>
              <a:t> Thing shadow MQTT update message is received, this SQL statement in an </a:t>
            </a:r>
            <a:r>
              <a:rPr lang="en-US" baseline="0" dirty="0" err="1"/>
              <a:t>IoT</a:t>
            </a:r>
            <a:r>
              <a:rPr lang="en-US" baseline="0" dirty="0"/>
              <a:t> Core Rule automatically pushes the data to a channel in </a:t>
            </a:r>
            <a:r>
              <a:rPr lang="en-US" baseline="0" dirty="0" err="1"/>
              <a:t>IoT</a:t>
            </a:r>
            <a:r>
              <a:rPr lang="en-US" baseline="0" dirty="0"/>
              <a:t> Analytics.</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34</a:t>
            </a:fld>
            <a:endParaRPr lang="en-US"/>
          </a:p>
        </p:txBody>
      </p:sp>
    </p:spTree>
    <p:extLst>
      <p:ext uri="{BB962C8B-B14F-4D97-AF65-F5344CB8AC3E}">
        <p14:creationId xmlns:p14="http://schemas.microsoft.com/office/powerpoint/2010/main" val="552585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manual pull</a:t>
            </a:r>
            <a:r>
              <a:rPr lang="en-US" baseline="0" dirty="0"/>
              <a:t> of data sent to the channel through the (default) pipeline and data store, initiated by Run now at the dataset level.</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Can refresh a dataset with a specified schedule frequency using SQL queries against the data store.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Data automatically pushed to a channel but manually pulled into a data store.</a:t>
            </a:r>
          </a:p>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35</a:t>
            </a:fld>
            <a:endParaRPr lang="en-US"/>
          </a:p>
        </p:txBody>
      </p:sp>
    </p:spTree>
    <p:extLst>
      <p:ext uri="{BB962C8B-B14F-4D97-AF65-F5344CB8AC3E}">
        <p14:creationId xmlns:p14="http://schemas.microsoft.com/office/powerpoint/2010/main" val="3907686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refresh is also done manually, in </a:t>
            </a:r>
            <a:r>
              <a:rPr lang="en-US" dirty="0" err="1"/>
              <a:t>QuickSight</a:t>
            </a:r>
            <a:r>
              <a:rPr lang="en-US" dirty="0"/>
              <a:t>. A manual pull from a data store to a dataset. It can be automatically scheduled according to a specified frequency. </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36</a:t>
            </a:fld>
            <a:endParaRPr lang="en-US"/>
          </a:p>
        </p:txBody>
      </p:sp>
    </p:spTree>
    <p:extLst>
      <p:ext uri="{BB962C8B-B14F-4D97-AF65-F5344CB8AC3E}">
        <p14:creationId xmlns:p14="http://schemas.microsoft.com/office/powerpoint/2010/main" val="1173856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a:t>
            </a:r>
            <a:r>
              <a:rPr lang="en-US" dirty="0" err="1"/>
              <a:t>IoT</a:t>
            </a:r>
            <a:r>
              <a:rPr lang="en-US" dirty="0"/>
              <a:t> Analytics Pipelines</a:t>
            </a:r>
            <a:r>
              <a:rPr lang="en-US" baseline="0" dirty="0"/>
              <a:t> would be where data transformation, supplementation, and filtering (i.e., processing of the raw data) would be done. The SQL query at the Dataset stage could potentially also do some processing and filtering. True analysis would seem to be reserved for Notebooks, but I’m not sure the results would make their way back into the dataset.</a:t>
            </a:r>
          </a:p>
          <a:p>
            <a:endParaRPr lang="en-US" baseline="0" dirty="0"/>
          </a:p>
          <a:p>
            <a:r>
              <a:rPr lang="en-US" baseline="0" dirty="0"/>
              <a:t>Pipeline activities can enrich or transform message attributes or filter out entire messages. Can chain activities together. Pipeline activities affect message contents before they are stored in the data store. Activities are added to the pipeline one by one from the console.</a:t>
            </a:r>
          </a:p>
          <a:p>
            <a:endParaRPr lang="en-US" baseline="0" dirty="0"/>
          </a:p>
          <a:p>
            <a:r>
              <a:rPr lang="en-US" baseline="0" dirty="0"/>
              <a:t>Can refresh a dataset with a specified frequency (via a </a:t>
            </a:r>
            <a:r>
              <a:rPr lang="en-US" baseline="0" dirty="0" err="1"/>
              <a:t>cron</a:t>
            </a:r>
            <a:r>
              <a:rPr lang="en-US" baseline="0" dirty="0"/>
              <a:t> expression) using SQL queries against the data store. But not in real-time, however; would probably need to use something like Amazon Kinesis for that.</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37</a:t>
            </a:fld>
            <a:endParaRPr lang="en-US"/>
          </a:p>
        </p:txBody>
      </p:sp>
    </p:spTree>
    <p:extLst>
      <p:ext uri="{BB962C8B-B14F-4D97-AF65-F5344CB8AC3E}">
        <p14:creationId xmlns:p14="http://schemas.microsoft.com/office/powerpoint/2010/main" val="993132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both</a:t>
            </a:r>
            <a:r>
              <a:rPr lang="en-US" baseline="0" dirty="0"/>
              <a:t> used the Web-based simulator for testing purposes and ran Azure IoT code on a real Raspberry Pi 4, but with simulated temperature and humidity sensor results using SimulatedDevice.py from the Azure IoT Samples repo on GitHub.</a:t>
            </a:r>
          </a:p>
          <a:p>
            <a:endParaRPr lang="en-US" baseline="0" dirty="0"/>
          </a:p>
          <a:p>
            <a:r>
              <a:rPr lang="en-US" baseline="0" dirty="0"/>
              <a:t>Azure Raspberry Pi simulator uses Node.js.</a:t>
            </a:r>
          </a:p>
          <a:p>
            <a:r>
              <a:rPr lang="en-US" dirty="0"/>
              <a:t>https://azure-samples.github.io/raspberry-pi-web-simulator/</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38</a:t>
            </a:fld>
            <a:endParaRPr lang="en-US"/>
          </a:p>
        </p:txBody>
      </p:sp>
    </p:spTree>
    <p:extLst>
      <p:ext uri="{BB962C8B-B14F-4D97-AF65-F5344CB8AC3E}">
        <p14:creationId xmlns:p14="http://schemas.microsoft.com/office/powerpoint/2010/main" val="3017628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https://azure-samples.github.io/raspberry-pi-web-simulator/</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39</a:t>
            </a:fld>
            <a:endParaRPr lang="en-US"/>
          </a:p>
        </p:txBody>
      </p:sp>
    </p:spTree>
    <p:extLst>
      <p:ext uri="{BB962C8B-B14F-4D97-AF65-F5344CB8AC3E}">
        <p14:creationId xmlns:p14="http://schemas.microsoft.com/office/powerpoint/2010/main" val="110830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Each technology virtualizes the layer it sits 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Virtualization allows a physical resource to be multiplexed across several virtual resources. </a:t>
            </a:r>
            <a:endParaRPr lang="en-US" dirty="0"/>
          </a:p>
          <a:p>
            <a:endParaRPr lang="en-US" dirty="0"/>
          </a:p>
          <a:p>
            <a:r>
              <a:rPr lang="en-US" dirty="0"/>
              <a:t>Containers are lightweight and start up on the order of seconds. VMs are more heavyweight and start up on the order of minutes.</a:t>
            </a:r>
          </a:p>
          <a:p>
            <a:endParaRPr lang="en-US" dirty="0"/>
          </a:p>
          <a:p>
            <a:r>
              <a:rPr lang="en-US" dirty="0"/>
              <a:t>Types of virtual machines: Hyper-V (Windows), QEMU (software-based), KVM (hardware-based), VMware, VirtualBox (Oracle).</a:t>
            </a:r>
          </a:p>
          <a:p>
            <a:r>
              <a:rPr lang="en-US" dirty="0"/>
              <a:t>https://www.makeuseof.com/best-virtual-machine-linux-kvm-virtualbox-qemu-hyper-v/</a:t>
            </a:r>
          </a:p>
          <a:p>
            <a:endParaRPr lang="en-US" dirty="0"/>
          </a:p>
          <a:p>
            <a:r>
              <a:rPr lang="en-US" dirty="0"/>
              <a:t>By far the most dominant OS used in a VM is Linux, but Windows and MacOS VMs are used as well.</a:t>
            </a:r>
          </a:p>
          <a:p>
            <a:endParaRPr lang="en-US" dirty="0"/>
          </a:p>
          <a:p>
            <a:r>
              <a:rPr lang="en-US" dirty="0"/>
              <a:t>Types of containers: Docker, </a:t>
            </a:r>
            <a:r>
              <a:rPr lang="en-US" dirty="0" err="1"/>
              <a:t>Podman</a:t>
            </a:r>
            <a:r>
              <a:rPr lang="en-US" dirty="0"/>
              <a:t>, </a:t>
            </a:r>
            <a:r>
              <a:rPr lang="en-US" dirty="0" err="1"/>
              <a:t>containerd</a:t>
            </a:r>
            <a:r>
              <a:rPr lang="en-US" dirty="0"/>
              <a:t>, </a:t>
            </a:r>
            <a:r>
              <a:rPr lang="en-US" dirty="0" err="1"/>
              <a:t>runC</a:t>
            </a:r>
            <a:r>
              <a:rPr lang="en-US" dirty="0"/>
              <a:t>, LXC (Linux), CRI-O, </a:t>
            </a:r>
            <a:r>
              <a:rPr lang="en-US" dirty="0" err="1"/>
              <a:t>rkt</a:t>
            </a:r>
            <a:r>
              <a:rPr lang="en-US" dirty="0"/>
              <a:t>. Also Windows Containers and Hyper-V Containers.</a:t>
            </a:r>
          </a:p>
          <a:p>
            <a:r>
              <a:rPr lang="en-US" dirty="0"/>
              <a:t>https://k21academy.com/docker-kubernetes/what-are-containers/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a:t>
            </a:fld>
            <a:endParaRPr lang="en-US"/>
          </a:p>
        </p:txBody>
      </p:sp>
    </p:spTree>
    <p:extLst>
      <p:ext uri="{BB962C8B-B14F-4D97-AF65-F5344CB8AC3E}">
        <p14:creationId xmlns:p14="http://schemas.microsoft.com/office/powerpoint/2010/main" val="3597146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instructions came from this blog: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u="sng" kern="1200" dirty="0">
                <a:solidFill>
                  <a:schemeClr val="tx1"/>
                </a:solidFill>
                <a:effectLst/>
                <a:latin typeface="+mn-lt"/>
                <a:ea typeface="+mn-ea"/>
                <a:cs typeface="+mn-cs"/>
                <a:hlinkClick r:id="rId3"/>
              </a:rPr>
              <a:t>https://docs.microsoft.com/en-us/azure/iot-hub/quickstart-send-telemetry-python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Create a resource group in the Azure cloud; create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Hub in that resource group; and create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for the Raspberry Pi in that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Hub. Choose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Free option for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Hub, which is limited but sufficient for a prototype.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Record the primary connection string for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which will be used by the SimulatedDevice.py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Python program on the Raspberry Pi to communicate to the virtual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in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Hub in the Azure cloud. The sample program comes from an Azure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Samples repo on GitHub.</a:t>
            </a:r>
            <a:endParaRPr lang="en-US" dirty="0"/>
          </a:p>
          <a:p>
            <a:endParaRPr lang="en-US" dirty="0"/>
          </a:p>
          <a:p>
            <a:r>
              <a:rPr lang="en-US" dirty="0"/>
              <a:t>Azure uses connection strings for </a:t>
            </a:r>
            <a:r>
              <a:rPr lang="en-US" dirty="0" err="1"/>
              <a:t>IoT</a:t>
            </a:r>
            <a:r>
              <a:rPr lang="en-US" baseline="0" dirty="0"/>
              <a:t> device authorization. AWS uses PKI certs.</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40</a:t>
            </a:fld>
            <a:endParaRPr lang="en-US"/>
          </a:p>
        </p:txBody>
      </p:sp>
    </p:spTree>
    <p:extLst>
      <p:ext uri="{BB962C8B-B14F-4D97-AF65-F5344CB8AC3E}">
        <p14:creationId xmlns:p14="http://schemas.microsoft.com/office/powerpoint/2010/main" val="849620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of simulated</a:t>
            </a:r>
            <a:r>
              <a:rPr lang="en-US" baseline="0" dirty="0"/>
              <a:t> sensor program on </a:t>
            </a:r>
            <a:r>
              <a:rPr lang="en-US" dirty="0"/>
              <a:t>Pi 4 on</a:t>
            </a:r>
            <a:r>
              <a:rPr lang="en-US" baseline="0" dirty="0"/>
              <a:t> the top</a:t>
            </a:r>
            <a:r>
              <a:rPr lang="en-US" dirty="0"/>
              <a:t>; output of monitor command in the cloud on</a:t>
            </a:r>
            <a:r>
              <a:rPr lang="en-US" baseline="0" dirty="0"/>
              <a:t> the bottom</a:t>
            </a:r>
            <a:r>
              <a:rPr lang="en-US" dirty="0"/>
              <a:t>, to verify that what</a:t>
            </a:r>
            <a:r>
              <a:rPr lang="en-US" baseline="0" dirty="0"/>
              <a:t> was sent was actually received in the cloud.</a:t>
            </a:r>
          </a:p>
          <a:p>
            <a:endParaRPr lang="en-US" baseline="0" dirty="0"/>
          </a:p>
          <a:p>
            <a:r>
              <a:rPr lang="en-US" sz="1200" kern="1200" dirty="0">
                <a:solidFill>
                  <a:schemeClr val="tx1"/>
                </a:solidFill>
                <a:effectLst/>
                <a:latin typeface="+mn-lt"/>
                <a:ea typeface="+mn-ea"/>
                <a:cs typeface="+mn-cs"/>
              </a:rPr>
              <a:t>Either using Cloud Shell from the Azure Portal or the Azure CLI from a Windows machine, install the azure-</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extension. May need</a:t>
            </a:r>
            <a:r>
              <a:rPr lang="en-US" sz="1200" kern="1200" baseline="0" dirty="0">
                <a:solidFill>
                  <a:schemeClr val="tx1"/>
                </a:solidFill>
                <a:effectLst/>
                <a:latin typeface="+mn-lt"/>
                <a:ea typeface="+mn-ea"/>
                <a:cs typeface="+mn-cs"/>
              </a:rPr>
              <a:t> to update to the latest version of the Azure CLI first. Then </a:t>
            </a:r>
            <a:r>
              <a:rPr lang="en-US" sz="1200" kern="1200" dirty="0">
                <a:solidFill>
                  <a:schemeClr val="tx1"/>
                </a:solidFill>
                <a:effectLst/>
                <a:latin typeface="+mn-lt"/>
                <a:ea typeface="+mn-ea"/>
                <a:cs typeface="+mn-cs"/>
              </a:rPr>
              <a:t>issue a command to start monitoring any traffic being sent to that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in the Azure cloud.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Raspberry Pi, use pip3 to install several azure-</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modules. Update the sample Python telemetry program (SimulatedDevice.py) to contain the primary connection string for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Run the program using Python 3. </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41</a:t>
            </a:fld>
            <a:endParaRPr lang="en-US"/>
          </a:p>
        </p:txBody>
      </p:sp>
    </p:spTree>
    <p:extLst>
      <p:ext uri="{BB962C8B-B14F-4D97-AF65-F5344CB8AC3E}">
        <p14:creationId xmlns:p14="http://schemas.microsoft.com/office/powerpoint/2010/main" val="2130403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42</a:t>
            </a:fld>
            <a:endParaRPr lang="en-US"/>
          </a:p>
        </p:txBody>
      </p:sp>
    </p:spTree>
    <p:extLst>
      <p:ext uri="{BB962C8B-B14F-4D97-AF65-F5344CB8AC3E}">
        <p14:creationId xmlns:p14="http://schemas.microsoft.com/office/powerpoint/2010/main" val="2812602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43</a:t>
            </a:fld>
            <a:endParaRPr lang="en-US"/>
          </a:p>
        </p:txBody>
      </p:sp>
    </p:spTree>
    <p:extLst>
      <p:ext uri="{BB962C8B-B14F-4D97-AF65-F5344CB8AC3E}">
        <p14:creationId xmlns:p14="http://schemas.microsoft.com/office/powerpoint/2010/main" val="3948775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Gosling, of Sun Microsystems</a:t>
            </a:r>
            <a:r>
              <a:rPr lang="en-US" baseline="0" dirty="0"/>
              <a:t> Java fame, heads up v2.0 of the AWS </a:t>
            </a:r>
            <a:r>
              <a:rPr lang="en-US" baseline="0" dirty="0" err="1"/>
              <a:t>Greengrass</a:t>
            </a:r>
            <a:r>
              <a:rPr lang="en-US" baseline="0" dirty="0"/>
              <a:t> SDK, which explains a lot.</a:t>
            </a:r>
          </a:p>
          <a:p>
            <a:endParaRPr lang="en-US" baseline="0" dirty="0"/>
          </a:p>
          <a:p>
            <a:r>
              <a:rPr lang="en-US" baseline="0" dirty="0"/>
              <a:t>The </a:t>
            </a:r>
            <a:r>
              <a:rPr lang="en-US" baseline="0" dirty="0" err="1"/>
              <a:t>Greengrass</a:t>
            </a:r>
            <a:r>
              <a:rPr lang="en-US" baseline="0" dirty="0"/>
              <a:t> SDK requires special configuration of the Edge device in order to run. AWS provides a dependency checker utility to help prepare the Edge device for </a:t>
            </a:r>
            <a:r>
              <a:rPr lang="en-US" baseline="0" dirty="0" err="1"/>
              <a:t>Greengrass</a:t>
            </a:r>
            <a:r>
              <a:rPr lang="en-US" baseline="0" dirty="0"/>
              <a:t>.</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44</a:t>
            </a:fld>
            <a:endParaRPr lang="en-US"/>
          </a:p>
        </p:txBody>
      </p:sp>
    </p:spTree>
    <p:extLst>
      <p:ext uri="{BB962C8B-B14F-4D97-AF65-F5344CB8AC3E}">
        <p14:creationId xmlns:p14="http://schemas.microsoft.com/office/powerpoint/2010/main" val="746654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Can also</a:t>
            </a:r>
            <a:r>
              <a:rPr lang="en-US" baseline="0" dirty="0"/>
              <a:t> use the AWS Partner Device Catalog shown earlier for a complete list.</a:t>
            </a:r>
          </a:p>
          <a:p>
            <a:endParaRPr lang="en-US" baseline="0" dirty="0"/>
          </a:p>
          <a:p>
            <a:r>
              <a:rPr lang="en-US" baseline="0" dirty="0"/>
              <a:t>Top middle picture shows the relative sizes of the Snowball Edge and </a:t>
            </a:r>
            <a:r>
              <a:rPr lang="en-US" baseline="0" dirty="0" err="1"/>
              <a:t>Snowcone</a:t>
            </a:r>
            <a:r>
              <a:rPr lang="en-US" baseline="0" dirty="0"/>
              <a:t>.</a:t>
            </a:r>
          </a:p>
          <a:p>
            <a:endParaRPr lang="en-US" baseline="0" dirty="0"/>
          </a:p>
          <a:p>
            <a:r>
              <a:rPr lang="en-US" baseline="0" dirty="0"/>
              <a:t>Though the Snow devices can use Greengrass for Edge computing, it is perhaps more common for them to run EC2 (Elastic Compute Cloud) VM instances, to use NFS in the field to transfer data into the file system on the device, to use the EC2 instances to process that data and leave the results on the file system, and for that data to be stored in a specified S3 bucket when the device is returned to AWS. Video transcoding in the field is one canonical use case documented on the AWS blogs. Another use of Edge devices of more potential applicability to Sandia is data processing in theatre.</a:t>
            </a:r>
          </a:p>
          <a:p>
            <a:endParaRPr lang="en-US" baseline="0" dirty="0"/>
          </a:p>
          <a:p>
            <a:r>
              <a:rPr lang="en-US" baseline="0" dirty="0"/>
              <a:t>Note that the Raspberry Pi </a:t>
            </a:r>
            <a:r>
              <a:rPr lang="en-US" b="1" baseline="0" dirty="0"/>
              <a:t>cannot</a:t>
            </a:r>
            <a:r>
              <a:rPr lang="en-US" baseline="0" dirty="0"/>
              <a:t> run EC2 instances but </a:t>
            </a:r>
            <a:r>
              <a:rPr lang="en-US" b="1" baseline="0" dirty="0"/>
              <a:t>can</a:t>
            </a:r>
            <a:r>
              <a:rPr lang="en-US" baseline="0" dirty="0"/>
              <a:t> run Lambda functions at the Edge.</a:t>
            </a:r>
          </a:p>
          <a:p>
            <a:endParaRPr lang="en-US" baseline="0" dirty="0"/>
          </a:p>
          <a:p>
            <a:r>
              <a:rPr lang="en-US" baseline="0" dirty="0"/>
              <a:t>Email trail with Rick Strong follows:</a:t>
            </a:r>
          </a:p>
          <a:p>
            <a:endParaRPr lang="en-US" baseline="0" dirty="0"/>
          </a:p>
          <a:p>
            <a:r>
              <a:rPr lang="en-US" sz="1200" kern="1200" dirty="0">
                <a:solidFill>
                  <a:schemeClr val="tx1"/>
                </a:solidFill>
                <a:effectLst/>
                <a:latin typeface="+mn-lt"/>
                <a:ea typeface="+mn-ea"/>
                <a:cs typeface="+mn-cs"/>
              </a:rPr>
              <a:t>So, if you're into this sort of thing, I have to recommend:</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3"/>
              </a:rPr>
              <a:t>https://www.youtube.com/watch?v=LabltEXk0VQ</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That might be one of the best </a:t>
            </a:r>
            <a:r>
              <a:rPr lang="en-US" sz="1200" kern="1200" dirty="0" err="1">
                <a:solidFill>
                  <a:schemeClr val="tx1"/>
                </a:solidFill>
                <a:effectLst/>
                <a:latin typeface="+mn-lt"/>
                <a:ea typeface="+mn-ea"/>
                <a:cs typeface="+mn-cs"/>
              </a:rPr>
              <a:t>re:Invent</a:t>
            </a:r>
            <a:r>
              <a:rPr lang="en-US" sz="1200" kern="1200" dirty="0">
                <a:solidFill>
                  <a:schemeClr val="tx1"/>
                </a:solidFill>
                <a:effectLst/>
                <a:latin typeface="+mn-lt"/>
                <a:ea typeface="+mn-ea"/>
                <a:cs typeface="+mn-cs"/>
              </a:rPr>
              <a:t> presentations ever (and also the best explanation of virtualization that I shamelessly copy).  Amazing explanation of their evolution of the hypervisor.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you want to tumble further down the rabbit hole:</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https://www.youtube.com/watch?v=e8DVmwj3OEs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Crazy implications of how "nitro" is overloaded and how is it is basically custom silicon *everywhere*.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going full circle, the implication of my question is, depending on how they did this, this could be the first instance of nitro cards (and/or hypervisor) that exists outside of AWS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Fun times!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--Rick</a:t>
            </a:r>
          </a:p>
          <a:p>
            <a:r>
              <a:rPr lang="en-US" sz="1200" b="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Linebarger, John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Sent:</a:t>
            </a:r>
            <a:r>
              <a:rPr lang="en-US" sz="1200" kern="1200" dirty="0">
                <a:solidFill>
                  <a:schemeClr val="tx1"/>
                </a:solidFill>
                <a:effectLst/>
                <a:latin typeface="+mn-lt"/>
                <a:ea typeface="+mn-ea"/>
                <a:cs typeface="+mn-cs"/>
              </a:rPr>
              <a:t> Monday, March 29, 2021 5:55 PM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Strong, Richard James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Subject:</a:t>
            </a:r>
            <a:r>
              <a:rPr lang="en-US" sz="1200" kern="1200" dirty="0">
                <a:solidFill>
                  <a:schemeClr val="tx1"/>
                </a:solidFill>
                <a:effectLst/>
                <a:latin typeface="+mn-lt"/>
                <a:ea typeface="+mn-ea"/>
                <a:cs typeface="+mn-cs"/>
              </a:rPr>
              <a:t> Re: Weird Follow-Up (sort of answering the question)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FYIW, before AWS cut over to its proprietary Nitro hypervisor, they used to use Xen. Not sure if that's what they put on the Snowball Edge/</a:t>
            </a:r>
            <a:r>
              <a:rPr lang="en-US" sz="1200" kern="1200" dirty="0" err="1">
                <a:solidFill>
                  <a:schemeClr val="tx1"/>
                </a:solidFill>
                <a:effectLst/>
                <a:latin typeface="+mn-lt"/>
                <a:ea typeface="+mn-ea"/>
                <a:cs typeface="+mn-cs"/>
              </a:rPr>
              <a:t>Snowcone</a:t>
            </a:r>
            <a:r>
              <a:rPr lang="en-US" sz="1200" kern="1200" dirty="0">
                <a:solidFill>
                  <a:schemeClr val="tx1"/>
                </a:solidFill>
                <a:effectLst/>
                <a:latin typeface="+mn-lt"/>
                <a:ea typeface="+mn-ea"/>
                <a:cs typeface="+mn-cs"/>
              </a:rPr>
              <a:t> for old time's sake.</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From:</a:t>
            </a:r>
            <a:r>
              <a:rPr lang="en-US" sz="1200" kern="1200" dirty="0">
                <a:solidFill>
                  <a:schemeClr val="tx1"/>
                </a:solidFill>
                <a:effectLst/>
                <a:latin typeface="+mn-lt"/>
                <a:ea typeface="+mn-ea"/>
                <a:cs typeface="+mn-cs"/>
              </a:rPr>
              <a:t> Strong, Richard James</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Sent:</a:t>
            </a:r>
            <a:r>
              <a:rPr lang="en-US" sz="1200" kern="1200" dirty="0">
                <a:solidFill>
                  <a:schemeClr val="tx1"/>
                </a:solidFill>
                <a:effectLst/>
                <a:latin typeface="+mn-lt"/>
                <a:ea typeface="+mn-ea"/>
                <a:cs typeface="+mn-cs"/>
              </a:rPr>
              <a:t> Monday, March 29, 2021 1:04 PM</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To:</a:t>
            </a:r>
            <a:r>
              <a:rPr lang="en-US" sz="1200" kern="1200" dirty="0">
                <a:solidFill>
                  <a:schemeClr val="tx1"/>
                </a:solidFill>
                <a:effectLst/>
                <a:latin typeface="+mn-lt"/>
                <a:ea typeface="+mn-ea"/>
                <a:cs typeface="+mn-cs"/>
              </a:rPr>
              <a:t> Linebarger, John</a:t>
            </a:r>
            <a:br>
              <a:rPr lang="en-US"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Subject:</a:t>
            </a:r>
            <a:r>
              <a:rPr lang="en-US" sz="1200" kern="1200" dirty="0">
                <a:solidFill>
                  <a:schemeClr val="tx1"/>
                </a:solidFill>
                <a:effectLst/>
                <a:latin typeface="+mn-lt"/>
                <a:ea typeface="+mn-ea"/>
                <a:cs typeface="+mn-cs"/>
              </a:rPr>
              <a:t> Weird Follow-Up (sort of answering the question)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Like all questions, this answer actually generates more questions.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From Docs here:</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5"/>
              </a:rPr>
              <a:t>https://docs.aws.amazon.com/snowball/latest/snowcone-guide/snowcone-before-ordering.html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Implication is X86 + HVM.  “HVM” doesn’t imply anything useful (other than HW accelerated virtualization), so it would be fun to get one of those and see what hypervisor under the hood is providing things.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--Rick</a:t>
            </a:r>
          </a:p>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45</a:t>
            </a:fld>
            <a:endParaRPr lang="en-US"/>
          </a:p>
        </p:txBody>
      </p:sp>
    </p:spTree>
    <p:extLst>
      <p:ext uri="{BB962C8B-B14F-4D97-AF65-F5344CB8AC3E}">
        <p14:creationId xmlns:p14="http://schemas.microsoft.com/office/powerpoint/2010/main" val="3791128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in IoT Computing, all each device has to do</a:t>
            </a:r>
            <a:r>
              <a:rPr lang="en-US" baseline="0" dirty="0"/>
              <a:t> is to find the cloud (through a unique Endpoint).</a:t>
            </a:r>
          </a:p>
          <a:p>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CloudWatch connector batches transmission of metrics, which leads to posting delays. Also has bugs, which were reported to, and verified by, AWS Support.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Connectors seem to have been replaced by Components in v2 of the Greengrass SDK.</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46</a:t>
            </a:fld>
            <a:endParaRPr lang="en-US"/>
          </a:p>
        </p:txBody>
      </p:sp>
    </p:spTree>
    <p:extLst>
      <p:ext uri="{BB962C8B-B14F-4D97-AF65-F5344CB8AC3E}">
        <p14:creationId xmlns:p14="http://schemas.microsoft.com/office/powerpoint/2010/main" val="382329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 come in as environment variables to the Lambda</a:t>
            </a:r>
            <a:r>
              <a:rPr lang="en-US" baseline="0" dirty="0"/>
              <a:t> function</a:t>
            </a:r>
          </a:p>
          <a:p>
            <a:endParaRPr lang="en-US" baseline="0" dirty="0"/>
          </a:p>
          <a:p>
            <a:r>
              <a:rPr lang="en-US" baseline="0" dirty="0"/>
              <a:t>SMS – Short Message Service</a:t>
            </a:r>
          </a:p>
          <a:p>
            <a:r>
              <a:rPr lang="en-US" baseline="0" dirty="0"/>
              <a:t>SNS – Simple Notification Service (AWS)</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47</a:t>
            </a:fld>
            <a:endParaRPr lang="en-US"/>
          </a:p>
        </p:txBody>
      </p:sp>
    </p:spTree>
    <p:extLst>
      <p:ext uri="{BB962C8B-B14F-4D97-AF65-F5344CB8AC3E}">
        <p14:creationId xmlns:p14="http://schemas.microsoft.com/office/powerpoint/2010/main" val="3661998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it would have been simplest if the SNS topic was subscribed to via an SMS text message. However, the </a:t>
            </a:r>
            <a:r>
              <a:rPr lang="en-US" baseline="0" dirty="0" err="1"/>
              <a:t>CloudWatch</a:t>
            </a:r>
            <a:r>
              <a:rPr lang="en-US" baseline="0" dirty="0"/>
              <a:t> connector on the Edge device does batching of some sort, so it can take a bit of time for the metrics to actually be reported to </a:t>
            </a:r>
            <a:r>
              <a:rPr lang="en-US" baseline="0" dirty="0" err="1"/>
              <a:t>CloudWatch</a:t>
            </a:r>
            <a:r>
              <a:rPr lang="en-US" baseline="0" dirty="0"/>
              <a:t> in the cloud. By contrast, sending a </a:t>
            </a:r>
            <a:r>
              <a:rPr lang="en-US" baseline="0" dirty="0" err="1"/>
              <a:t>Twilio</a:t>
            </a:r>
            <a:r>
              <a:rPr lang="en-US" baseline="0" dirty="0"/>
              <a:t> SMS text message </a:t>
            </a:r>
            <a:r>
              <a:rPr lang="en-US" baseline="0"/>
              <a:t>using the </a:t>
            </a:r>
            <a:r>
              <a:rPr lang="en-US" baseline="0" dirty="0" err="1"/>
              <a:t>Twilio</a:t>
            </a:r>
            <a:r>
              <a:rPr lang="en-US" baseline="0" dirty="0"/>
              <a:t> connector at the Edge was almost instantaneous.</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48</a:t>
            </a:fld>
            <a:endParaRPr lang="en-US"/>
          </a:p>
        </p:txBody>
      </p:sp>
    </p:spTree>
    <p:extLst>
      <p:ext uri="{BB962C8B-B14F-4D97-AF65-F5344CB8AC3E}">
        <p14:creationId xmlns:p14="http://schemas.microsoft.com/office/powerpoint/2010/main" val="25312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Breadboard needed for A2D conversion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49</a:t>
            </a:fld>
            <a:endParaRPr lang="en-US"/>
          </a:p>
        </p:txBody>
      </p:sp>
    </p:spTree>
    <p:extLst>
      <p:ext uri="{BB962C8B-B14F-4D97-AF65-F5344CB8AC3E}">
        <p14:creationId xmlns:p14="http://schemas.microsoft.com/office/powerpoint/2010/main" val="18679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cases, the actual physical server is unknown and inaccessible (except for special cases of bare metal and dedicated host offerings by the cloud vendor)</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a:t>
            </a:fld>
            <a:endParaRPr lang="en-US"/>
          </a:p>
        </p:txBody>
      </p:sp>
    </p:spTree>
    <p:extLst>
      <p:ext uri="{BB962C8B-B14F-4D97-AF65-F5344CB8AC3E}">
        <p14:creationId xmlns:p14="http://schemas.microsoft.com/office/powerpoint/2010/main" val="3512349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CloudWatch Dashboard with custom CloudWatch metrics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50</a:t>
            </a:fld>
            <a:endParaRPr lang="en-US"/>
          </a:p>
        </p:txBody>
      </p:sp>
    </p:spTree>
    <p:extLst>
      <p:ext uri="{BB962C8B-B14F-4D97-AF65-F5344CB8AC3E}">
        <p14:creationId xmlns:p14="http://schemas.microsoft.com/office/powerpoint/2010/main" val="2919116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SMS (Short Message Service) texts sent through a Twilio trial account for the purposes of the prototype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51</a:t>
            </a:fld>
            <a:endParaRPr lang="en-US"/>
          </a:p>
        </p:txBody>
      </p:sp>
    </p:spTree>
    <p:extLst>
      <p:ext uri="{BB962C8B-B14F-4D97-AF65-F5344CB8AC3E}">
        <p14:creationId xmlns:p14="http://schemas.microsoft.com/office/powerpoint/2010/main" val="1295593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52</a:t>
            </a:fld>
            <a:endParaRPr lang="en-US"/>
          </a:p>
        </p:txBody>
      </p:sp>
    </p:spTree>
    <p:extLst>
      <p:ext uri="{BB962C8B-B14F-4D97-AF65-F5344CB8AC3E}">
        <p14:creationId xmlns:p14="http://schemas.microsoft.com/office/powerpoint/2010/main" val="563607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Represents a flood situation with no warning because the rise was so rapid.</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53</a:t>
            </a:fld>
            <a:endParaRPr lang="en-US"/>
          </a:p>
        </p:txBody>
      </p:sp>
    </p:spTree>
    <p:extLst>
      <p:ext uri="{BB962C8B-B14F-4D97-AF65-F5344CB8AC3E}">
        <p14:creationId xmlns:p14="http://schemas.microsoft.com/office/powerpoint/2010/main" val="6931569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Arduino microcontroller (control-loop-only) supports analog and digital sensor inputs while Raspberry Pi microcomputer (general purpose computer) supports only digital inputs.</a:t>
            </a:r>
            <a:endParaRPr lang="en-US" dirty="0"/>
          </a:p>
          <a:p>
            <a:endParaRPr lang="en-US" dirty="0"/>
          </a:p>
          <a:p>
            <a:r>
              <a:rPr lang="en-US" dirty="0"/>
              <a:t>Water level sensors are analog devices.</a:t>
            </a:r>
          </a:p>
          <a:p>
            <a:endParaRPr lang="en-US" dirty="0"/>
          </a:p>
          <a:p>
            <a:r>
              <a:rPr lang="en-US" sz="1200" kern="1200" dirty="0">
                <a:solidFill>
                  <a:schemeClr val="tx1"/>
                </a:solidFill>
                <a:effectLst/>
                <a:latin typeface="+mn-lt"/>
                <a:ea typeface="+mn-ea"/>
                <a:cs typeface="+mn-cs"/>
              </a:rPr>
              <a:t>The analog (rain) water level sensor was a “classic” one like the HW-038:</a:t>
            </a:r>
          </a:p>
          <a:p>
            <a:r>
              <a:rPr lang="en-US" sz="1200" u="sng" kern="1200" dirty="0">
                <a:solidFill>
                  <a:schemeClr val="tx1"/>
                </a:solidFill>
                <a:effectLst/>
                <a:latin typeface="+mn-lt"/>
                <a:ea typeface="+mn-ea"/>
                <a:cs typeface="+mn-cs"/>
                <a:hlinkClick r:id="rId3"/>
              </a:rPr>
              <a:t>https://www.alibaba.com/product-detail/HW-038-water-level-sensor-droplet_62317258231.html</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https://www.amazon.com/DGZZI-Surface-Detection-Arduino-Raspberry/dp/B08C7L7GBK/</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Analog water sensor used an SPI (Serial Peripheral Interface)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the pins came in from the A2D converter (though my actual sensor was not an FC-28 as in the article below): </a:t>
            </a:r>
          </a:p>
          <a:p>
            <a:r>
              <a:rPr lang="en-US" sz="1200" u="sng" kern="1200" dirty="0">
                <a:solidFill>
                  <a:schemeClr val="tx1"/>
                </a:solidFill>
                <a:effectLst/>
                <a:latin typeface="+mn-lt"/>
                <a:ea typeface="+mn-ea"/>
                <a:cs typeface="+mn-cs"/>
                <a:hlinkClick r:id="rId5"/>
              </a:rPr>
              <a:t>https://maker.pro/raspberry-pi/tutorial/interfacing-soil-moisture-sensor-with-raspberry-pi</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Raspberry</a:t>
            </a:r>
            <a:r>
              <a:rPr lang="en-US" sz="1200" kern="1200" baseline="0" dirty="0">
                <a:solidFill>
                  <a:schemeClr val="tx1"/>
                </a:solidFill>
                <a:effectLst/>
                <a:latin typeface="+mn-lt"/>
                <a:ea typeface="+mn-ea"/>
                <a:cs typeface="+mn-cs"/>
              </a:rPr>
              <a:t> Pi has to be configured to support SPI.</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Good tutorial on the basics of A2D:</a:t>
            </a:r>
          </a:p>
          <a:p>
            <a:r>
              <a:rPr lang="en-US" sz="1200" kern="1200" dirty="0">
                <a:solidFill>
                  <a:schemeClr val="tx1"/>
                </a:solidFill>
                <a:effectLst/>
                <a:latin typeface="+mn-lt"/>
                <a:ea typeface="+mn-ea"/>
                <a:cs typeface="+mn-cs"/>
              </a:rPr>
              <a:t>https://www.youtube.com/watch?v=0y8AD8maAHo</a:t>
            </a:r>
          </a:p>
          <a:p>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54</a:t>
            </a:fld>
            <a:endParaRPr lang="en-US"/>
          </a:p>
        </p:txBody>
      </p:sp>
    </p:spTree>
    <p:extLst>
      <p:ext uri="{BB962C8B-B14F-4D97-AF65-F5344CB8AC3E}">
        <p14:creationId xmlns:p14="http://schemas.microsoft.com/office/powerpoint/2010/main" val="396321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(Rain)</a:t>
            </a:r>
            <a:r>
              <a:rPr lang="en-US" baseline="0" dirty="0"/>
              <a:t> water level sensor is p</a:t>
            </a:r>
            <a:r>
              <a:rPr lang="en-US" dirty="0"/>
              <a:t>owered</a:t>
            </a:r>
            <a:r>
              <a:rPr lang="en-US" baseline="0" dirty="0"/>
              <a:t> with 5V pin, 40mm long, which I manually calibrated at quartiles (every 10mm) and programmatically interpolated sensed values within a quartile. Close enough for my purposes.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u="sng" kern="1200" dirty="0">
                <a:solidFill>
                  <a:schemeClr val="tx1"/>
                </a:solidFill>
                <a:effectLst/>
                <a:latin typeface="+mn-lt"/>
                <a:ea typeface="+mn-ea"/>
                <a:cs typeface="+mn-cs"/>
                <a:hlinkClick r:id="rId3"/>
              </a:rPr>
              <a:t>https://www.gearbest.com/development-boards/pp_70484.html</a:t>
            </a:r>
            <a:r>
              <a:rPr lang="en-US" sz="1200" kern="1200" dirty="0">
                <a:solidFill>
                  <a:schemeClr val="tx1"/>
                </a:solidFill>
                <a:effectLst/>
                <a:latin typeface="+mn-lt"/>
                <a:ea typeface="+mn-ea"/>
                <a:cs typeface="+mn-cs"/>
              </a:rPr>
              <a:t> </a:t>
            </a:r>
            <a:endParaRPr lang="en-US" baseline="0" dirty="0"/>
          </a:p>
          <a:p>
            <a:endParaRPr lang="en-US" baseline="0" dirty="0"/>
          </a:p>
          <a:p>
            <a:r>
              <a:rPr lang="en-US" baseline="0" dirty="0"/>
              <a:t>The </a:t>
            </a:r>
            <a:r>
              <a:rPr lang="en-US" sz="1200" kern="1200" dirty="0">
                <a:solidFill>
                  <a:schemeClr val="tx1"/>
                </a:solidFill>
                <a:effectLst/>
                <a:latin typeface="+mn-lt"/>
                <a:ea typeface="+mn-ea"/>
                <a:cs typeface="+mn-cs"/>
              </a:rPr>
              <a:t>HW-038-compatible </a:t>
            </a:r>
            <a:r>
              <a:rPr lang="en-US" baseline="0" dirty="0"/>
              <a:t>water level sensors are not very accurate and ideally should be calibrated for each run. Calibration values can even change during a run. They are commodity devices for hobbyists, not industrial-strength devices for professional use. Not sure if the two-pronged </a:t>
            </a:r>
            <a:r>
              <a:rPr lang="en-US" sz="1200" b="0" i="0" kern="1200" dirty="0">
                <a:solidFill>
                  <a:schemeClr val="tx1"/>
                </a:solidFill>
                <a:effectLst/>
                <a:latin typeface="+mn-lt"/>
                <a:ea typeface="+mn-ea"/>
                <a:cs typeface="+mn-cs"/>
              </a:rPr>
              <a:t>FC-28 soil moisture sensor (as opposed to the rain water level sensor that I used) is any better.</a:t>
            </a:r>
            <a:endParaRPr lang="en-US" baseline="0" dirty="0"/>
          </a:p>
          <a:p>
            <a:endParaRPr lang="en-US" baseline="0" dirty="0"/>
          </a:p>
          <a:p>
            <a:r>
              <a:rPr lang="en-US" baseline="0" dirty="0"/>
              <a:t>Great discussion of the science of water level sensing:</a:t>
            </a:r>
          </a:p>
          <a:p>
            <a:r>
              <a:rPr lang="en-US" sz="1200" u="sng" kern="1200" dirty="0">
                <a:solidFill>
                  <a:schemeClr val="tx1"/>
                </a:solidFill>
                <a:effectLst/>
                <a:latin typeface="+mn-lt"/>
                <a:ea typeface="+mn-ea"/>
                <a:cs typeface="+mn-cs"/>
                <a:hlinkClick r:id="rId4"/>
              </a:rPr>
              <a:t>https://lastminuteengineers.com/water-level-sensor-arduino-tutorial/</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55</a:t>
            </a:fld>
            <a:endParaRPr lang="en-US"/>
          </a:p>
        </p:txBody>
      </p:sp>
    </p:spTree>
    <p:extLst>
      <p:ext uri="{BB962C8B-B14F-4D97-AF65-F5344CB8AC3E}">
        <p14:creationId xmlns:p14="http://schemas.microsoft.com/office/powerpoint/2010/main" val="10551628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functions are normally used for (stateless) serverless computing and run in anonymous Firecracker VMs, but in Edge computing the server is known.</a:t>
            </a:r>
          </a:p>
          <a:p>
            <a:endParaRPr lang="en-US" dirty="0"/>
          </a:p>
          <a:p>
            <a:r>
              <a:rPr lang="en-US" dirty="0"/>
              <a:t>The flow is to code the Lambda function in the cloud and deploy to the known Edge device (Greengrass Core). Configure</a:t>
            </a:r>
            <a:r>
              <a:rPr lang="en-US" baseline="0" dirty="0"/>
              <a:t> as a long-lived function (which will be kept running indefinitely). </a:t>
            </a:r>
            <a:r>
              <a:rPr lang="en-US" dirty="0"/>
              <a:t>Can invoke other programs installed on the device. </a:t>
            </a:r>
          </a:p>
          <a:p>
            <a:endParaRPr lang="en-US" dirty="0"/>
          </a:p>
          <a:p>
            <a:r>
              <a:rPr lang="en-US" dirty="0"/>
              <a:t>As always, this Lambda function has access to the /</a:t>
            </a:r>
            <a:r>
              <a:rPr lang="en-US" dirty="0" err="1"/>
              <a:t>tmp</a:t>
            </a:r>
            <a:r>
              <a:rPr lang="en-US" dirty="0"/>
              <a:t> directory on the file system, although it is relocated and buried evidently to map to a Greengrass container. (Meaning, it is not the actual /</a:t>
            </a:r>
            <a:r>
              <a:rPr lang="en-US" dirty="0" err="1"/>
              <a:t>tmp</a:t>
            </a:r>
            <a:r>
              <a:rPr lang="en-US" dirty="0"/>
              <a:t> directory on the Edge device.)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56</a:t>
            </a:fld>
            <a:endParaRPr lang="en-US"/>
          </a:p>
        </p:txBody>
      </p:sp>
    </p:spTree>
    <p:extLst>
      <p:ext uri="{BB962C8B-B14F-4D97-AF65-F5344CB8AC3E}">
        <p14:creationId xmlns:p14="http://schemas.microsoft.com/office/powerpoint/2010/main" val="2492527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debugging options, depending on how you configure the Lambda function in IoT Core: local logs (one for system, one for “user” [meaning, the Lambda function itself]) on the Edge device </a:t>
            </a:r>
            <a:r>
              <a:rPr lang="en-US"/>
              <a:t>file system, and </a:t>
            </a:r>
            <a:r>
              <a:rPr lang="en-US" dirty="0"/>
              <a:t>CloudWatch Logs (pictured).</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57</a:t>
            </a:fld>
            <a:endParaRPr lang="en-US"/>
          </a:p>
        </p:txBody>
      </p:sp>
    </p:spTree>
    <p:extLst>
      <p:ext uri="{BB962C8B-B14F-4D97-AF65-F5344CB8AC3E}">
        <p14:creationId xmlns:p14="http://schemas.microsoft.com/office/powerpoint/2010/main" val="356743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MQTT messages must be authorized with the subscription table. Otherwise they wouldn’t be accepted by the receiver.</a:t>
            </a:r>
          </a:p>
          <a:p>
            <a:endParaRPr lang="en-US" dirty="0"/>
          </a:p>
          <a:p>
            <a:r>
              <a:rPr lang="en-US" dirty="0"/>
              <a:t>This is a pain to recreate</a:t>
            </a:r>
            <a:r>
              <a:rPr lang="en-US" baseline="0" dirty="0"/>
              <a:t> whenever the Lambda function version changes, before redeploying to the Edge device.</a:t>
            </a:r>
          </a:p>
          <a:p>
            <a:endParaRPr lang="en-US" baseline="0" dirty="0"/>
          </a:p>
          <a:p>
            <a:r>
              <a:rPr lang="en-US" baseline="0" dirty="0"/>
              <a:t>Another pain was the debugging cycle whenever the Lambda function changed. Took on the order of an hour (update Lambda function, create new version, recreate subscriptions, reset deployment, deploy, execute, debug using the local logs) just to debug a simple syntax error. Finally developed a way to test the Lambda function locally on the Pi 4 to rapidly fix syntax errors locally. Prototyping using a </a:t>
            </a:r>
            <a:r>
              <a:rPr lang="en-US" baseline="0" dirty="0" err="1"/>
              <a:t>Jupyter</a:t>
            </a:r>
            <a:r>
              <a:rPr lang="en-US" baseline="0" dirty="0"/>
              <a:t> notebook was helpful too.</a:t>
            </a:r>
            <a:endParaRPr lang="en-US"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58</a:t>
            </a:fld>
            <a:endParaRPr lang="en-US"/>
          </a:p>
        </p:txBody>
      </p:sp>
    </p:spTree>
    <p:extLst>
      <p:ext uri="{BB962C8B-B14F-4D97-AF65-F5344CB8AC3E}">
        <p14:creationId xmlns:p14="http://schemas.microsoft.com/office/powerpoint/2010/main" val="16301973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Cloud-based IoT test harness</a:t>
            </a:r>
          </a:p>
          <a:p>
            <a:endParaRPr lang="en-US" dirty="0"/>
          </a:p>
          <a:p>
            <a:r>
              <a:rPr lang="en-US" dirty="0"/>
              <a:t>JSON messages sent using the MQTT protocol</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59</a:t>
            </a:fld>
            <a:endParaRPr lang="en-US"/>
          </a:p>
        </p:txBody>
      </p:sp>
    </p:spTree>
    <p:extLst>
      <p:ext uri="{BB962C8B-B14F-4D97-AF65-F5344CB8AC3E}">
        <p14:creationId xmlns:p14="http://schemas.microsoft.com/office/powerpoint/2010/main" val="241996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Fundamentally, Cloud is an Illusion.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a:t>
            </a:fld>
            <a:endParaRPr lang="en-US"/>
          </a:p>
        </p:txBody>
      </p:sp>
    </p:spTree>
    <p:extLst>
      <p:ext uri="{BB962C8B-B14F-4D97-AF65-F5344CB8AC3E}">
        <p14:creationId xmlns:p14="http://schemas.microsoft.com/office/powerpoint/2010/main" val="1690604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IAM: AWS Identity and Access Management</a:t>
            </a:r>
          </a:p>
          <a:p>
            <a:endParaRPr lang="en-US" dirty="0"/>
          </a:p>
          <a:p>
            <a:r>
              <a:rPr lang="en-US" dirty="0"/>
              <a:t>Seems to control what the Lambda function at the Edge can do in the cloud</a:t>
            </a:r>
          </a:p>
          <a:p>
            <a:endParaRPr lang="en-US" dirty="0"/>
          </a:p>
          <a:p>
            <a:r>
              <a:rPr lang="en-US" dirty="0"/>
              <a:t>There is also an IAM policy associated with the certificate for the Greengrass Group Core Thing (well, all of the Things), but I’m not completely sure how that functions. It allows “</a:t>
            </a:r>
            <a:r>
              <a:rPr lang="en-US" dirty="0" err="1"/>
              <a:t>greengrass</a:t>
            </a:r>
            <a:r>
              <a:rPr lang="en-US" dirty="0"/>
              <a:t>:*” though.</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60</a:t>
            </a:fld>
            <a:endParaRPr lang="en-US"/>
          </a:p>
        </p:txBody>
      </p:sp>
    </p:spTree>
    <p:extLst>
      <p:ext uri="{BB962C8B-B14F-4D97-AF65-F5344CB8AC3E}">
        <p14:creationId xmlns:p14="http://schemas.microsoft.com/office/powerpoint/2010/main" val="28567534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61</a:t>
            </a:fld>
            <a:endParaRPr lang="en-US"/>
          </a:p>
        </p:txBody>
      </p:sp>
    </p:spTree>
    <p:extLst>
      <p:ext uri="{BB962C8B-B14F-4D97-AF65-F5344CB8AC3E}">
        <p14:creationId xmlns:p14="http://schemas.microsoft.com/office/powerpoint/2010/main" val="2911166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JavaScript Object Notation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62</a:t>
            </a:fld>
            <a:endParaRPr lang="en-US"/>
          </a:p>
        </p:txBody>
      </p:sp>
    </p:spTree>
    <p:extLst>
      <p:ext uri="{BB962C8B-B14F-4D97-AF65-F5344CB8AC3E}">
        <p14:creationId xmlns:p14="http://schemas.microsoft.com/office/powerpoint/2010/main" val="3476889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sensors each that represent the quadrants of an upper story and a lower story of the same building</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63</a:t>
            </a:fld>
            <a:endParaRPr lang="en-US"/>
          </a:p>
        </p:txBody>
      </p:sp>
    </p:spTree>
    <p:extLst>
      <p:ext uri="{BB962C8B-B14F-4D97-AF65-F5344CB8AC3E}">
        <p14:creationId xmlns:p14="http://schemas.microsoft.com/office/powerpoint/2010/main" val="20732628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sensor plus camera that represent a utility room in the same building which contains a lot of water pipes.</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64</a:t>
            </a:fld>
            <a:endParaRPr lang="en-US"/>
          </a:p>
        </p:txBody>
      </p:sp>
    </p:spTree>
    <p:extLst>
      <p:ext uri="{BB962C8B-B14F-4D97-AF65-F5344CB8AC3E}">
        <p14:creationId xmlns:p14="http://schemas.microsoft.com/office/powerpoint/2010/main" val="1598575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66</a:t>
            </a:fld>
            <a:endParaRPr lang="en-US"/>
          </a:p>
        </p:txBody>
      </p:sp>
    </p:spTree>
    <p:extLst>
      <p:ext uri="{BB962C8B-B14F-4D97-AF65-F5344CB8AC3E}">
        <p14:creationId xmlns:p14="http://schemas.microsoft.com/office/powerpoint/2010/main" val="858413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AD83D0E-7ED4-4FA0-A251-49C5E7EDFF08}" type="slidenum">
              <a:rPr lang="en-US" smtClean="0"/>
              <a:pPr>
                <a:defRPr/>
              </a:pPr>
              <a:t>67</a:t>
            </a:fld>
            <a:endParaRPr lang="en-US"/>
          </a:p>
        </p:txBody>
      </p:sp>
    </p:spTree>
    <p:extLst>
      <p:ext uri="{BB962C8B-B14F-4D97-AF65-F5344CB8AC3E}">
        <p14:creationId xmlns:p14="http://schemas.microsoft.com/office/powerpoint/2010/main" val="25994647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Scikit-learn is a popular open-source Python machine learning library.</a:t>
            </a:r>
          </a:p>
          <a:p>
            <a:endParaRPr lang="en-US" dirty="0"/>
          </a:p>
          <a:p>
            <a:r>
              <a:rPr lang="en-US" dirty="0"/>
              <a:t>Forecasting done at the Edge instead of in the cloud. The overall goal is to be able to trap and report a slow leak situation before it ever becomes a flood.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In this case, real-time forecasting is done at the Edge; can conceptualize as supervised learning where the training set consists of </a:t>
            </a:r>
            <a:r>
              <a:rPr lang="en-US" sz="1200" b="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historical data and the test set can be considered the extrapolation projections into the future. In other words, I i</a:t>
            </a:r>
            <a:r>
              <a:rPr lang="en-US" dirty="0"/>
              <a:t>mplemented a </a:t>
            </a:r>
            <a:r>
              <a:rPr lang="en-US" sz="1200" kern="1200" dirty="0">
                <a:solidFill>
                  <a:schemeClr val="tx1"/>
                </a:solidFill>
                <a:effectLst/>
                <a:latin typeface="+mn-lt"/>
                <a:ea typeface="+mn-ea"/>
                <a:cs typeface="+mn-cs"/>
              </a:rPr>
              <a:t>supervised learning model where the entire recent history of water level measurements is the training set. In a formal sense there is no true test set in the conventional sense. Near-term projection is done by calling scikit-learn to extrapolate values for timestamps in the future.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Seconds since epoch is used as the timestamp representation for the independent variable.</a:t>
            </a:r>
            <a:endParaRPr lang="en-US" dirty="0"/>
          </a:p>
          <a:p>
            <a:endParaRPr lang="en-US" dirty="0"/>
          </a:p>
          <a:p>
            <a:r>
              <a:rPr lang="en-US" dirty="0"/>
              <a:t>Alternative</a:t>
            </a:r>
            <a:r>
              <a:rPr lang="en-US" baseline="0" dirty="0"/>
              <a:t> would be to statically train a </a:t>
            </a:r>
            <a:r>
              <a:rPr lang="en-US" baseline="0" dirty="0" err="1"/>
              <a:t>SageMaker</a:t>
            </a:r>
            <a:r>
              <a:rPr lang="en-US" baseline="0" dirty="0"/>
              <a:t> model in the cloud and run it on the Edge device using </a:t>
            </a:r>
            <a:r>
              <a:rPr lang="en-US" baseline="0" dirty="0" err="1"/>
              <a:t>SageMaker</a:t>
            </a:r>
            <a:r>
              <a:rPr lang="en-US" baseline="0" dirty="0"/>
              <a:t> Neo. But I wanted to retrain the model (i.e., calculate a different linear regression line to use for forecasting/extrapolation) with every single sensor reading.</a:t>
            </a:r>
          </a:p>
          <a:p>
            <a:endParaRPr lang="en-US" baseline="0" dirty="0"/>
          </a:p>
          <a:p>
            <a:r>
              <a:rPr lang="en-US" baseline="0" dirty="0"/>
              <a:t>Used a </a:t>
            </a:r>
            <a:r>
              <a:rPr lang="en-US" baseline="0" dirty="0" err="1"/>
              <a:t>Jupyter</a:t>
            </a:r>
            <a:r>
              <a:rPr lang="en-US" baseline="0" dirty="0"/>
              <a:t> Notebook to interactively experiment with the scikit-learn forecasting (linear regression) code before putting it into the Lambda function on the Greengrass Core.</a:t>
            </a:r>
          </a:p>
          <a:p>
            <a:endParaRPr lang="en-US" baseline="0" dirty="0"/>
          </a:p>
          <a:p>
            <a:r>
              <a:rPr lang="en-US" baseline="0" dirty="0"/>
              <a:t>Had real difficulty installing scikit-learn on the Pi 4. Kept getting binary incompatibility errors. Ended up reinstalling it using a version of a pip command that rebuilt the entire thing from source. This took a very long time but solved the problem.</a:t>
            </a:r>
          </a:p>
          <a:p>
            <a:endParaRPr lang="en-US" baseline="0" dirty="0"/>
          </a:p>
          <a:p>
            <a:r>
              <a:rPr lang="en-US" baseline="0" dirty="0"/>
              <a:t>scikit-learn perhaps could have been installed instead as a Lambda layer. (This might even have been the best approach, in hindsight.) The approach I took worked because Greengrass is evidently invoking a Python interpreter on the Edge device in order to run the Lambda function.</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68</a:t>
            </a:fld>
            <a:endParaRPr lang="en-US"/>
          </a:p>
        </p:txBody>
      </p:sp>
    </p:spTree>
    <p:extLst>
      <p:ext uri="{BB962C8B-B14F-4D97-AF65-F5344CB8AC3E}">
        <p14:creationId xmlns:p14="http://schemas.microsoft.com/office/powerpoint/2010/main" val="8785122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 </a:t>
            </a:r>
            <a:r>
              <a:rPr lang="en-US" dirty="0" err="1"/>
              <a:t>Jupyter</a:t>
            </a:r>
            <a:r>
              <a:rPr lang="en-US" dirty="0"/>
              <a:t> Notebook for interactive development of scikit-learn code.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69</a:t>
            </a:fld>
            <a:endParaRPr lang="en-US"/>
          </a:p>
        </p:txBody>
      </p:sp>
    </p:spTree>
    <p:extLst>
      <p:ext uri="{BB962C8B-B14F-4D97-AF65-F5344CB8AC3E}">
        <p14:creationId xmlns:p14="http://schemas.microsoft.com/office/powerpoint/2010/main" val="151851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VPS: Virtual Private Server</a:t>
            </a:r>
          </a:p>
          <a:p>
            <a:endParaRPr lang="en-US" dirty="0"/>
          </a:p>
          <a:p>
            <a:r>
              <a:rPr lang="en-US" dirty="0"/>
              <a:t>Another example of a Virtual Private Server public cloud is </a:t>
            </a:r>
            <a:r>
              <a:rPr lang="en-US" dirty="0" err="1"/>
              <a:t>OVHcloud</a:t>
            </a:r>
            <a:r>
              <a:rPr lang="en-US" dirty="0"/>
              <a:t>. Salesforce seems to be a SaaS cloud provider that serves specific industries with specific applications. Salesforce migrated its Marketing Cloud platform to AWS.</a:t>
            </a:r>
          </a:p>
          <a:p>
            <a:endParaRPr lang="en-US" dirty="0"/>
          </a:p>
          <a:p>
            <a:r>
              <a:rPr lang="en-US" dirty="0"/>
              <a:t>OpenStack is a bit of an exception because it is an </a:t>
            </a:r>
            <a:r>
              <a:rPr lang="en-US"/>
              <a:t>open source </a:t>
            </a:r>
            <a:r>
              <a:rPr lang="en-US" dirty="0"/>
              <a:t>Private Open Source Cloud that follows the Public Cloud Vendor (cloud service provider) model. NASA et al. consciously followed the Amazon AWS model when they created OpenStack around EC2-like VMs and S3-like object storage.</a:t>
            </a:r>
          </a:p>
          <a:p>
            <a:endParaRPr lang="en-US" dirty="0"/>
          </a:p>
          <a:p>
            <a:r>
              <a:rPr lang="en-US" dirty="0"/>
              <a:t>CNCF: Cloud Native Computing Foundation.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CNCF certification curriculum links: </a:t>
            </a:r>
            <a:r>
              <a:rPr lang="en-US" sz="1800" u="sng" dirty="0">
                <a:solidFill>
                  <a:srgbClr val="0000FF"/>
                </a:solidFill>
                <a:effectLst/>
                <a:latin typeface="Calibri" panose="020F0502020204030204" pitchFamily="34" charset="0"/>
                <a:ea typeface="Calibri" panose="020F0502020204030204" pitchFamily="34" charset="0"/>
                <a:hlinkClick r:id="rId3"/>
              </a:rPr>
              <a:t>https://github.com/cncf/curriculum</a:t>
            </a:r>
            <a:r>
              <a:rPr lang="en-US" sz="1800" u="sng" dirty="0">
                <a:solidFill>
                  <a:srgbClr val="0000FF"/>
                </a:solidFill>
                <a:effectLst/>
                <a:latin typeface="Calibri" panose="020F0502020204030204" pitchFamily="34" charset="0"/>
                <a:ea typeface="Calibri" panose="020F0502020204030204" pitchFamily="34" charset="0"/>
              </a:rPr>
              <a:t>.</a:t>
            </a:r>
            <a:endParaRPr lang="en-US" dirty="0"/>
          </a:p>
          <a:p>
            <a:endParaRPr lang="en-US" dirty="0"/>
          </a:p>
          <a:p>
            <a:r>
              <a:rPr lang="en-US" dirty="0"/>
              <a:t>K8s is abbreviation of Kubernetes (‘8’ replaces the eight characters between the K and the s)</a:t>
            </a:r>
          </a:p>
          <a:p>
            <a:endParaRPr lang="en-US" dirty="0"/>
          </a:p>
          <a:p>
            <a:r>
              <a:rPr lang="en-US" dirty="0"/>
              <a:t>The irony, of course, is that the word “cloud” is officially associated with only one of these paradigms, as is the concept of “cloud native.” Cloud First, Cloud Smart, and Cloud Native are loaded terms.</a:t>
            </a:r>
          </a:p>
          <a:p>
            <a:endParaRPr lang="en-US" dirty="0"/>
          </a:p>
          <a:p>
            <a:r>
              <a:rPr lang="en-US" dirty="0"/>
              <a:t>The most popular container orchestrator, Kubernetes, originated at Google. Docker Swarm is another orchestrator. So is Apache Mesos.</a:t>
            </a:r>
          </a:p>
          <a:p>
            <a:r>
              <a:rPr lang="en-US" dirty="0"/>
              <a:t>https://semaphoreci.com/blog/docker-swarm-kubernetes</a:t>
            </a:r>
          </a:p>
          <a:p>
            <a:endParaRPr lang="en-US" dirty="0"/>
          </a:p>
          <a:p>
            <a:r>
              <a:rPr lang="en-US" dirty="0"/>
              <a:t>Probably because of its Google heritage, the fundamental system software for the CNCF orchestrated containers cloud paradigm is largely written in the Go programming language: Kubernetes, Docker, Helm, Istio. Also Prometheus, Grafana, Terraform, </a:t>
            </a:r>
            <a:r>
              <a:rPr lang="en-US" dirty="0" err="1"/>
              <a:t>Etcd</a:t>
            </a:r>
            <a:r>
              <a:rPr lang="en-US" dirty="0"/>
              <a:t>. And the Kubernetes utilities </a:t>
            </a:r>
            <a:r>
              <a:rPr lang="en-US" dirty="0" err="1"/>
              <a:t>kubectl</a:t>
            </a:r>
            <a:r>
              <a:rPr lang="en-US" dirty="0"/>
              <a:t> and </a:t>
            </a:r>
            <a:r>
              <a:rPr lang="en-US" dirty="0" err="1"/>
              <a:t>eksctl</a:t>
            </a:r>
            <a:r>
              <a:rPr lang="en-US" dirty="0"/>
              <a:t>.</a:t>
            </a:r>
          </a:p>
          <a:p>
            <a:r>
              <a:rPr lang="en-US" dirty="0"/>
              <a:t>https://github.com/eksctl-io/eksctl</a:t>
            </a:r>
          </a:p>
          <a:p>
            <a:endParaRPr lang="en-US" dirty="0"/>
          </a:p>
          <a:p>
            <a:r>
              <a:rPr lang="en-US" dirty="0"/>
              <a:t>Some have even called Go the programming language of the cloud.</a:t>
            </a:r>
          </a:p>
          <a:p>
            <a:r>
              <a:rPr lang="en-US" dirty="0"/>
              <a:t>https://thenewstack.io/go-the-programming-language-of-the-cloud/</a:t>
            </a:r>
          </a:p>
          <a:p>
            <a:r>
              <a:rPr lang="en-US" dirty="0"/>
              <a:t>https://thechief.io/c/editorial/why-golang-is-widely-used-in-the-devops-and-cloud-native-space/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7</a:t>
            </a:fld>
            <a:endParaRPr lang="en-US"/>
          </a:p>
        </p:txBody>
      </p:sp>
    </p:spTree>
    <p:extLst>
      <p:ext uri="{BB962C8B-B14F-4D97-AF65-F5344CB8AC3E}">
        <p14:creationId xmlns:p14="http://schemas.microsoft.com/office/powerpoint/2010/main" val="3427952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cloud you can always get three wishes more</a:t>
            </a:r>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8</a:t>
            </a:fld>
            <a:endParaRPr lang="en-US"/>
          </a:p>
        </p:txBody>
      </p:sp>
    </p:spTree>
    <p:extLst>
      <p:ext uri="{BB962C8B-B14F-4D97-AF65-F5344CB8AC3E}">
        <p14:creationId xmlns:p14="http://schemas.microsoft.com/office/powerpoint/2010/main" val="347456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1AD83D0E-7ED4-4FA0-A251-49C5E7EDFF08}" type="slidenum">
              <a:rPr lang="en-US" smtClean="0"/>
              <a:pPr>
                <a:defRPr/>
              </a:pPr>
              <a:t>9</a:t>
            </a:fld>
            <a:endParaRPr lang="en-US"/>
          </a:p>
        </p:txBody>
      </p:sp>
    </p:spTree>
    <p:extLst>
      <p:ext uri="{BB962C8B-B14F-4D97-AF65-F5344CB8AC3E}">
        <p14:creationId xmlns:p14="http://schemas.microsoft.com/office/powerpoint/2010/main" val="2474604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43750" y="228600"/>
            <a:ext cx="184785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00200" y="228600"/>
            <a:ext cx="539115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00200" y="1260475"/>
            <a:ext cx="3619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72100" y="1260475"/>
            <a:ext cx="36195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7" descr="overview_ slide master"/>
          <p:cNvPicPr>
            <a:picLocks noChangeAspect="1" noChangeArrowheads="1"/>
          </p:cNvPicPr>
          <p:nvPr/>
        </p:nvPicPr>
        <p:blipFill>
          <a:blip r:embed="rId13" cstate="print"/>
          <a:srcRect/>
          <a:stretch>
            <a:fillRect/>
          </a:stretch>
        </p:blipFill>
        <p:spPr bwMode="auto">
          <a:xfrm>
            <a:off x="0" y="-30163"/>
            <a:ext cx="9145588" cy="6919913"/>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600200" y="1260475"/>
            <a:ext cx="73914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2"/>
          <p:cNvSpPr>
            <a:spLocks noGrp="1" noChangeArrowheads="1"/>
          </p:cNvSpPr>
          <p:nvPr>
            <p:ph type="title"/>
          </p:nvPr>
        </p:nvSpPr>
        <p:spPr bwMode="auto">
          <a:xfrm>
            <a:off x="1604963" y="228600"/>
            <a:ext cx="7315200" cy="1139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29" name="Picture 5" descr="DOE_color.png"/>
          <p:cNvPicPr>
            <a:picLocks noChangeAspect="1"/>
          </p:cNvPicPr>
          <p:nvPr/>
        </p:nvPicPr>
        <p:blipFill>
          <a:blip r:embed="rId14" cstate="print"/>
          <a:srcRect/>
          <a:stretch>
            <a:fillRect/>
          </a:stretch>
        </p:blipFill>
        <p:spPr bwMode="auto">
          <a:xfrm>
            <a:off x="228600" y="6172200"/>
            <a:ext cx="457200" cy="457200"/>
          </a:xfrm>
          <a:prstGeom prst="rect">
            <a:avLst/>
          </a:prstGeom>
          <a:noFill/>
          <a:ln w="9525">
            <a:noFill/>
            <a:miter lim="800000"/>
            <a:headEnd/>
            <a:tailEnd/>
          </a:ln>
        </p:spPr>
      </p:pic>
      <p:sp>
        <p:nvSpPr>
          <p:cNvPr id="2" name="TextBox 1">
            <a:extLst>
              <a:ext uri="{FF2B5EF4-FFF2-40B4-BE49-F238E27FC236}">
                <a16:creationId xmlns:a16="http://schemas.microsoft.com/office/drawing/2014/main" id="{F347F75B-D53A-4E46-B36F-138160542B25}"/>
              </a:ext>
            </a:extLst>
          </p:cNvPr>
          <p:cNvSpPr txBox="1"/>
          <p:nvPr userDrawn="1"/>
        </p:nvSpPr>
        <p:spPr>
          <a:xfrm>
            <a:off x="3048000" y="-76200"/>
            <a:ext cx="2971800" cy="307777"/>
          </a:xfrm>
          <a:prstGeom prst="rect">
            <a:avLst/>
          </a:prstGeom>
          <a:noFill/>
        </p:spPr>
        <p:txBody>
          <a:bodyPr wrap="square" rtlCol="0">
            <a:spAutoFit/>
          </a:bodyPr>
          <a:lstStyle/>
          <a:p>
            <a:r>
              <a:rPr lang="en-US" sz="1400" dirty="0"/>
              <a:t>Unclassified Unlimited Release</a:t>
            </a:r>
          </a:p>
        </p:txBody>
      </p:sp>
      <p:sp>
        <p:nvSpPr>
          <p:cNvPr id="7" name="TextBox 6">
            <a:extLst>
              <a:ext uri="{FF2B5EF4-FFF2-40B4-BE49-F238E27FC236}">
                <a16:creationId xmlns:a16="http://schemas.microsoft.com/office/drawing/2014/main" id="{C1E9A4B3-A041-40EA-B00E-992AAD76E3F7}"/>
              </a:ext>
            </a:extLst>
          </p:cNvPr>
          <p:cNvSpPr txBox="1"/>
          <p:nvPr userDrawn="1"/>
        </p:nvSpPr>
        <p:spPr>
          <a:xfrm>
            <a:off x="3048000" y="6629400"/>
            <a:ext cx="2971800" cy="307777"/>
          </a:xfrm>
          <a:prstGeom prst="rect">
            <a:avLst/>
          </a:prstGeom>
          <a:noFill/>
        </p:spPr>
        <p:txBody>
          <a:bodyPr wrap="square" rtlCol="0">
            <a:spAutoFit/>
          </a:bodyPr>
          <a:lstStyle/>
          <a:p>
            <a:r>
              <a:rPr lang="en-US" sz="1400" dirty="0"/>
              <a:t>Unclassified Unlimited Release</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med">
    <p:fade/>
  </p:transition>
  <p:hf sldNum="0" hdr="0" dt="0"/>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ＭＳ Ｐゴシック" pitchFamily="-112" charset="-128"/>
        </a:defRPr>
      </a:lvl2pPr>
      <a:lvl3pPr algn="l" rtl="0" eaLnBrk="0" fontAlgn="base" hangingPunct="0">
        <a:spcBef>
          <a:spcPct val="0"/>
        </a:spcBef>
        <a:spcAft>
          <a:spcPct val="0"/>
        </a:spcAft>
        <a:defRPr sz="2600" b="1">
          <a:solidFill>
            <a:schemeClr val="tx1"/>
          </a:solidFill>
          <a:latin typeface="Arial" charset="0"/>
          <a:ea typeface="ＭＳ Ｐゴシック" pitchFamily="-112" charset="-128"/>
        </a:defRPr>
      </a:lvl3pPr>
      <a:lvl4pPr algn="l" rtl="0" eaLnBrk="0" fontAlgn="base" hangingPunct="0">
        <a:spcBef>
          <a:spcPct val="0"/>
        </a:spcBef>
        <a:spcAft>
          <a:spcPct val="0"/>
        </a:spcAft>
        <a:defRPr sz="2600" b="1">
          <a:solidFill>
            <a:schemeClr val="tx1"/>
          </a:solidFill>
          <a:latin typeface="Arial" charset="0"/>
          <a:ea typeface="ＭＳ Ｐゴシック" pitchFamily="-112" charset="-128"/>
        </a:defRPr>
      </a:lvl4pPr>
      <a:lvl5pPr algn="l" rtl="0" eaLnBrk="0" fontAlgn="base" hangingPunct="0">
        <a:spcBef>
          <a:spcPct val="0"/>
        </a:spcBef>
        <a:spcAft>
          <a:spcPct val="0"/>
        </a:spcAft>
        <a:defRPr sz="2600" b="1">
          <a:solidFill>
            <a:schemeClr val="tx1"/>
          </a:solidFill>
          <a:latin typeface="Arial" charset="0"/>
          <a:ea typeface="ＭＳ Ｐゴシック" pitchFamily="-112" charset="-128"/>
        </a:defRPr>
      </a:lvl5pPr>
      <a:lvl6pPr marL="457200" algn="l" rtl="0" eaLnBrk="0" fontAlgn="base" hangingPunct="0">
        <a:spcBef>
          <a:spcPct val="0"/>
        </a:spcBef>
        <a:spcAft>
          <a:spcPct val="0"/>
        </a:spcAft>
        <a:defRPr sz="2600" b="1">
          <a:solidFill>
            <a:schemeClr val="tx1"/>
          </a:solidFill>
          <a:latin typeface="Arial" charset="0"/>
          <a:ea typeface="ＭＳ Ｐゴシック" pitchFamily="-112" charset="-128"/>
        </a:defRPr>
      </a:lvl6pPr>
      <a:lvl7pPr marL="914400" algn="l" rtl="0" eaLnBrk="0" fontAlgn="base" hangingPunct="0">
        <a:spcBef>
          <a:spcPct val="0"/>
        </a:spcBef>
        <a:spcAft>
          <a:spcPct val="0"/>
        </a:spcAft>
        <a:defRPr sz="2600" b="1">
          <a:solidFill>
            <a:schemeClr val="tx1"/>
          </a:solidFill>
          <a:latin typeface="Arial" charset="0"/>
          <a:ea typeface="ＭＳ Ｐゴシック" pitchFamily="-112" charset="-128"/>
        </a:defRPr>
      </a:lvl7pPr>
      <a:lvl8pPr marL="1371600" algn="l" rtl="0" eaLnBrk="0" fontAlgn="base" hangingPunct="0">
        <a:spcBef>
          <a:spcPct val="0"/>
        </a:spcBef>
        <a:spcAft>
          <a:spcPct val="0"/>
        </a:spcAft>
        <a:defRPr sz="2600" b="1">
          <a:solidFill>
            <a:schemeClr val="tx1"/>
          </a:solidFill>
          <a:latin typeface="Arial" charset="0"/>
          <a:ea typeface="ＭＳ Ｐゴシック" pitchFamily="-112" charset="-128"/>
        </a:defRPr>
      </a:lvl8pPr>
      <a:lvl9pPr marL="1828800" algn="l" rtl="0" eaLnBrk="0" fontAlgn="base" hangingPunct="0">
        <a:spcBef>
          <a:spcPct val="0"/>
        </a:spcBef>
        <a:spcAft>
          <a:spcPct val="0"/>
        </a:spcAft>
        <a:defRPr sz="2600" b="1">
          <a:solidFill>
            <a:schemeClr val="tx1"/>
          </a:solidFill>
          <a:latin typeface="Arial" charset="0"/>
          <a:ea typeface="ＭＳ Ｐゴシック" pitchFamily="-112" charset="-128"/>
        </a:defRPr>
      </a:lvl9pPr>
    </p:titleStyle>
    <p:bodyStyle>
      <a:lvl1pPr marL="228600" indent="-228600" algn="l" rtl="0" eaLnBrk="0" fontAlgn="base" hangingPunct="0">
        <a:spcBef>
          <a:spcPct val="20000"/>
        </a:spcBef>
        <a:spcAft>
          <a:spcPct val="0"/>
        </a:spcAft>
        <a:buClr>
          <a:srgbClr val="3B5BA7"/>
        </a:buClr>
        <a:buSzPct val="75000"/>
        <a:buFont typeface="Wingdings" pitchFamily="-112" charset="2"/>
        <a:buChar char="n"/>
        <a:defRPr b="1">
          <a:solidFill>
            <a:schemeClr val="tx1"/>
          </a:solidFill>
          <a:latin typeface="+mn-lt"/>
          <a:ea typeface="+mn-ea"/>
          <a:cs typeface="+mn-cs"/>
        </a:defRPr>
      </a:lvl1pPr>
      <a:lvl2pPr marL="514350" indent="-171450" algn="l" rtl="0" eaLnBrk="0" fontAlgn="base" hangingPunct="0">
        <a:spcBef>
          <a:spcPct val="20000"/>
        </a:spcBef>
        <a:spcAft>
          <a:spcPct val="0"/>
        </a:spcAft>
        <a:buClr>
          <a:srgbClr val="386DC4"/>
        </a:buClr>
        <a:buSzPct val="75000"/>
        <a:buFont typeface="Helvetica CE" pitchFamily="-112" charset="-18"/>
        <a:buChar char="•"/>
        <a:defRPr>
          <a:solidFill>
            <a:schemeClr val="tx1"/>
          </a:solidFill>
          <a:latin typeface="+mn-lt"/>
          <a:ea typeface="+mn-ea"/>
        </a:defRPr>
      </a:lvl2pPr>
      <a:lvl3pPr marL="1143000" indent="-228600" algn="l" rtl="0" eaLnBrk="0" fontAlgn="base" hangingPunct="0">
        <a:spcBef>
          <a:spcPct val="20000"/>
        </a:spcBef>
        <a:spcAft>
          <a:spcPct val="0"/>
        </a:spcAft>
        <a:buClr>
          <a:srgbClr val="990033"/>
        </a:buClr>
        <a:buSzPct val="65000"/>
        <a:buFont typeface="Wingdings" pitchFamily="-112" charset="2"/>
        <a:buChar char="w"/>
        <a:defRPr sz="1600">
          <a:solidFill>
            <a:schemeClr val="tx1"/>
          </a:solidFill>
          <a:latin typeface="+mn-lt"/>
          <a:ea typeface="+mn-ea"/>
        </a:defRPr>
      </a:lvl3pPr>
      <a:lvl4pPr marL="1600200" indent="-228600" algn="l" rtl="0" eaLnBrk="0" fontAlgn="base" hangingPunct="0">
        <a:spcBef>
          <a:spcPct val="20000"/>
        </a:spcBef>
        <a:spcAft>
          <a:spcPct val="0"/>
        </a:spcAft>
        <a:buClr>
          <a:srgbClr val="990033"/>
        </a:buClr>
        <a:buFont typeface="Wingdings" pitchFamily="-112" charset="2"/>
        <a:buChar char="§"/>
        <a:defRPr sz="1600" b="1">
          <a:solidFill>
            <a:schemeClr val="tx1"/>
          </a:solidFill>
          <a:latin typeface="+mn-lt"/>
          <a:ea typeface="+mn-ea"/>
        </a:defRPr>
      </a:lvl4pPr>
      <a:lvl5pPr marL="2057400" indent="-228600" algn="l" rtl="0" eaLnBrk="0" fontAlgn="base" hangingPunct="0">
        <a:spcBef>
          <a:spcPct val="20000"/>
        </a:spcBef>
        <a:spcAft>
          <a:spcPct val="0"/>
        </a:spcAft>
        <a:buClr>
          <a:srgbClr val="000099"/>
        </a:buClr>
        <a:buSzPct val="80000"/>
        <a:buFont typeface="Wingdings" pitchFamily="-112" charset="2"/>
        <a:buChar char="§"/>
        <a:defRPr sz="1600">
          <a:solidFill>
            <a:schemeClr val="tx1"/>
          </a:solidFill>
          <a:latin typeface="+mn-lt"/>
          <a:ea typeface="+mn-ea"/>
        </a:defRPr>
      </a:lvl5pPr>
      <a:lvl6pPr marL="2514600" indent="-228600" algn="l" rtl="0" eaLnBrk="0" fontAlgn="base" hangingPunct="0">
        <a:spcBef>
          <a:spcPct val="20000"/>
        </a:spcBef>
        <a:spcAft>
          <a:spcPct val="0"/>
        </a:spcAft>
        <a:buClr>
          <a:srgbClr val="000099"/>
        </a:buClr>
        <a:buSzPct val="80000"/>
        <a:buFont typeface="Wingdings" pitchFamily="-112" charset="2"/>
        <a:buChar char="§"/>
        <a:defRPr sz="1600">
          <a:solidFill>
            <a:schemeClr val="tx1"/>
          </a:solidFill>
          <a:latin typeface="+mn-lt"/>
          <a:ea typeface="+mn-ea"/>
        </a:defRPr>
      </a:lvl6pPr>
      <a:lvl7pPr marL="2971800" indent="-228600" algn="l" rtl="0" eaLnBrk="0" fontAlgn="base" hangingPunct="0">
        <a:spcBef>
          <a:spcPct val="20000"/>
        </a:spcBef>
        <a:spcAft>
          <a:spcPct val="0"/>
        </a:spcAft>
        <a:buClr>
          <a:srgbClr val="000099"/>
        </a:buClr>
        <a:buSzPct val="80000"/>
        <a:buFont typeface="Wingdings" pitchFamily="-112" charset="2"/>
        <a:buChar char="§"/>
        <a:defRPr sz="1600">
          <a:solidFill>
            <a:schemeClr val="tx1"/>
          </a:solidFill>
          <a:latin typeface="+mn-lt"/>
          <a:ea typeface="+mn-ea"/>
        </a:defRPr>
      </a:lvl7pPr>
      <a:lvl8pPr marL="3429000" indent="-228600" algn="l" rtl="0" eaLnBrk="0" fontAlgn="base" hangingPunct="0">
        <a:spcBef>
          <a:spcPct val="20000"/>
        </a:spcBef>
        <a:spcAft>
          <a:spcPct val="0"/>
        </a:spcAft>
        <a:buClr>
          <a:srgbClr val="000099"/>
        </a:buClr>
        <a:buSzPct val="80000"/>
        <a:buFont typeface="Wingdings" pitchFamily="-112" charset="2"/>
        <a:buChar char="§"/>
        <a:defRPr sz="1600">
          <a:solidFill>
            <a:schemeClr val="tx1"/>
          </a:solidFill>
          <a:latin typeface="+mn-lt"/>
          <a:ea typeface="+mn-ea"/>
        </a:defRPr>
      </a:lvl8pPr>
      <a:lvl9pPr marL="3886200" indent="-228600" algn="l" rtl="0" eaLnBrk="0" fontAlgn="base" hangingPunct="0">
        <a:spcBef>
          <a:spcPct val="20000"/>
        </a:spcBef>
        <a:spcAft>
          <a:spcPct val="0"/>
        </a:spcAft>
        <a:buClr>
          <a:srgbClr val="000099"/>
        </a:buClr>
        <a:buSzPct val="80000"/>
        <a:buFont typeface="Wingdings" pitchFamily="-112" charset="2"/>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hyperlink" Target="https://kookye.com/2017/06/01/design-a-water-level-detector-through-a-raspberry-pi-board-and-water-level-senso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shop.rasp.io/products/rain-water-level-detection-senso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0" y="1752600"/>
            <a:ext cx="8305800" cy="1470025"/>
          </a:xfrm>
        </p:spPr>
        <p:txBody>
          <a:bodyPr/>
          <a:lstStyle/>
          <a:p>
            <a:pPr algn="ctr"/>
            <a:r>
              <a:rPr lang="en-US" sz="4000" dirty="0"/>
              <a:t>IoT and Edge Computing </a:t>
            </a:r>
            <a:br>
              <a:rPr lang="en-US" sz="4000" dirty="0"/>
            </a:br>
            <a:r>
              <a:rPr lang="en-US" sz="4000" dirty="0"/>
              <a:t>in the Cloud</a:t>
            </a:r>
            <a:endParaRPr lang="en-US" sz="3200" i="1" dirty="0"/>
          </a:p>
        </p:txBody>
      </p:sp>
      <p:sp>
        <p:nvSpPr>
          <p:cNvPr id="3075" name="Rectangle 3"/>
          <p:cNvSpPr>
            <a:spLocks noGrp="1" noChangeArrowheads="1"/>
          </p:cNvSpPr>
          <p:nvPr>
            <p:ph type="subTitle" idx="1"/>
          </p:nvPr>
        </p:nvSpPr>
        <p:spPr>
          <a:xfrm>
            <a:off x="1371600" y="4114800"/>
            <a:ext cx="6400800" cy="1752600"/>
          </a:xfrm>
        </p:spPr>
        <p:txBody>
          <a:bodyPr/>
          <a:lstStyle/>
          <a:p>
            <a:r>
              <a:rPr lang="en-US" sz="2000" dirty="0"/>
              <a:t>CNM Ingenuity IoT Bootcamp</a:t>
            </a:r>
          </a:p>
          <a:p>
            <a:r>
              <a:rPr lang="en-US" sz="2000" dirty="0"/>
              <a:t>22 March 2024</a:t>
            </a:r>
          </a:p>
          <a:p>
            <a:endParaRPr lang="en-US" sz="2000" dirty="0"/>
          </a:p>
          <a:p>
            <a:r>
              <a:rPr lang="en-US" sz="1600" dirty="0"/>
              <a:t>John M. Linebarger, PhD, MBA</a:t>
            </a:r>
          </a:p>
          <a:p>
            <a:r>
              <a:rPr lang="en-US" sz="1600" dirty="0"/>
              <a:t>Principal Member of Technical Staff</a:t>
            </a:r>
          </a:p>
          <a:p>
            <a:r>
              <a:rPr lang="en-US" sz="1600" dirty="0"/>
              <a:t>Sandia National Laboratories</a:t>
            </a:r>
          </a:p>
          <a:p>
            <a:r>
              <a:rPr lang="en-US" sz="1600" dirty="0"/>
              <a:t>SAND2022-6180 C</a:t>
            </a:r>
          </a:p>
        </p:txBody>
      </p:sp>
      <p:pic>
        <p:nvPicPr>
          <p:cNvPr id="2" name="Picture 1"/>
          <p:cNvPicPr>
            <a:picLocks noChangeAspect="1"/>
          </p:cNvPicPr>
          <p:nvPr/>
        </p:nvPicPr>
        <p:blipFill>
          <a:blip r:embed="rId3"/>
          <a:stretch>
            <a:fillRect/>
          </a:stretch>
        </p:blipFill>
        <p:spPr>
          <a:xfrm>
            <a:off x="2019234" y="5410134"/>
            <a:ext cx="762066" cy="762066"/>
          </a:xfrm>
          <a:prstGeom prst="rect">
            <a:avLst/>
          </a:prstGeom>
        </p:spPr>
      </p:pic>
      <p:sp>
        <p:nvSpPr>
          <p:cNvPr id="5" name="Rectangle 4">
            <a:extLst>
              <a:ext uri="{FF2B5EF4-FFF2-40B4-BE49-F238E27FC236}">
                <a16:creationId xmlns:a16="http://schemas.microsoft.com/office/drawing/2014/main" id="{531043D4-8EA8-4F28-8617-0AC5C02B960D}"/>
              </a:ext>
            </a:extLst>
          </p:cNvPr>
          <p:cNvSpPr/>
          <p:nvPr/>
        </p:nvSpPr>
        <p:spPr>
          <a:xfrm>
            <a:off x="1524000" y="6400800"/>
            <a:ext cx="5562600" cy="276999"/>
          </a:xfrm>
          <a:prstGeom prst="rect">
            <a:avLst/>
          </a:prstGeom>
        </p:spPr>
        <p:txBody>
          <a:bodyPr wrap="square">
            <a:spAutoFit/>
          </a:bodyPr>
          <a:lstStyle/>
          <a:p>
            <a:r>
              <a:rPr lang="en-US" sz="600" dirty="0"/>
              <a:t>Sandia National Laboratories is a </a:t>
            </a:r>
            <a:r>
              <a:rPr lang="en-US" sz="600" dirty="0" err="1"/>
              <a:t>multimission</a:t>
            </a:r>
            <a:r>
              <a:rPr lang="en-US" sz="600" dirty="0"/>
              <a:t>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3" name="Picture 2">
            <a:extLst>
              <a:ext uri="{FF2B5EF4-FFF2-40B4-BE49-F238E27FC236}">
                <a16:creationId xmlns:a16="http://schemas.microsoft.com/office/drawing/2014/main" id="{FD459B99-D58F-4141-0715-C535933FC6C0}"/>
              </a:ext>
            </a:extLst>
          </p:cNvPr>
          <p:cNvPicPr>
            <a:picLocks noChangeAspect="1"/>
          </p:cNvPicPr>
          <p:nvPr/>
        </p:nvPicPr>
        <p:blipFill>
          <a:blip r:embed="rId4"/>
          <a:stretch>
            <a:fillRect/>
          </a:stretch>
        </p:blipFill>
        <p:spPr>
          <a:xfrm>
            <a:off x="6400800" y="5425014"/>
            <a:ext cx="742857" cy="742857"/>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395367-D392-2961-7FA7-D3E730F4BC54}"/>
              </a:ext>
            </a:extLst>
          </p:cNvPr>
          <p:cNvSpPr txBox="1">
            <a:spLocks/>
          </p:cNvSpPr>
          <p:nvPr/>
        </p:nvSpPr>
        <p:spPr bwMode="auto">
          <a:xfrm>
            <a:off x="1604962" y="228600"/>
            <a:ext cx="7539037" cy="1139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ＭＳ Ｐゴシック" pitchFamily="-112" charset="-128"/>
              </a:defRPr>
            </a:lvl2pPr>
            <a:lvl3pPr algn="l" rtl="0" eaLnBrk="0" fontAlgn="base" hangingPunct="0">
              <a:spcBef>
                <a:spcPct val="0"/>
              </a:spcBef>
              <a:spcAft>
                <a:spcPct val="0"/>
              </a:spcAft>
              <a:defRPr sz="2600" b="1">
                <a:solidFill>
                  <a:schemeClr val="tx1"/>
                </a:solidFill>
                <a:latin typeface="Arial" charset="0"/>
                <a:ea typeface="ＭＳ Ｐゴシック" pitchFamily="-112" charset="-128"/>
              </a:defRPr>
            </a:lvl3pPr>
            <a:lvl4pPr algn="l" rtl="0" eaLnBrk="0" fontAlgn="base" hangingPunct="0">
              <a:spcBef>
                <a:spcPct val="0"/>
              </a:spcBef>
              <a:spcAft>
                <a:spcPct val="0"/>
              </a:spcAft>
              <a:defRPr sz="2600" b="1">
                <a:solidFill>
                  <a:schemeClr val="tx1"/>
                </a:solidFill>
                <a:latin typeface="Arial" charset="0"/>
                <a:ea typeface="ＭＳ Ｐゴシック" pitchFamily="-112" charset="-128"/>
              </a:defRPr>
            </a:lvl4pPr>
            <a:lvl5pPr algn="l" rtl="0" eaLnBrk="0" fontAlgn="base" hangingPunct="0">
              <a:spcBef>
                <a:spcPct val="0"/>
              </a:spcBef>
              <a:spcAft>
                <a:spcPct val="0"/>
              </a:spcAft>
              <a:defRPr sz="2600" b="1">
                <a:solidFill>
                  <a:schemeClr val="tx1"/>
                </a:solidFill>
                <a:latin typeface="Arial" charset="0"/>
                <a:ea typeface="ＭＳ Ｐゴシック" pitchFamily="-112" charset="-128"/>
              </a:defRPr>
            </a:lvl5pPr>
            <a:lvl6pPr marL="457200" algn="l" rtl="0" eaLnBrk="0" fontAlgn="base" hangingPunct="0">
              <a:spcBef>
                <a:spcPct val="0"/>
              </a:spcBef>
              <a:spcAft>
                <a:spcPct val="0"/>
              </a:spcAft>
              <a:defRPr sz="2600" b="1">
                <a:solidFill>
                  <a:schemeClr val="tx1"/>
                </a:solidFill>
                <a:latin typeface="Arial" charset="0"/>
                <a:ea typeface="ＭＳ Ｐゴシック" pitchFamily="-112" charset="-128"/>
              </a:defRPr>
            </a:lvl6pPr>
            <a:lvl7pPr marL="914400" algn="l" rtl="0" eaLnBrk="0" fontAlgn="base" hangingPunct="0">
              <a:spcBef>
                <a:spcPct val="0"/>
              </a:spcBef>
              <a:spcAft>
                <a:spcPct val="0"/>
              </a:spcAft>
              <a:defRPr sz="2600" b="1">
                <a:solidFill>
                  <a:schemeClr val="tx1"/>
                </a:solidFill>
                <a:latin typeface="Arial" charset="0"/>
                <a:ea typeface="ＭＳ Ｐゴシック" pitchFamily="-112" charset="-128"/>
              </a:defRPr>
            </a:lvl7pPr>
            <a:lvl8pPr marL="1371600" algn="l" rtl="0" eaLnBrk="0" fontAlgn="base" hangingPunct="0">
              <a:spcBef>
                <a:spcPct val="0"/>
              </a:spcBef>
              <a:spcAft>
                <a:spcPct val="0"/>
              </a:spcAft>
              <a:defRPr sz="2600" b="1">
                <a:solidFill>
                  <a:schemeClr val="tx1"/>
                </a:solidFill>
                <a:latin typeface="Arial" charset="0"/>
                <a:ea typeface="ＭＳ Ｐゴシック" pitchFamily="-112" charset="-128"/>
              </a:defRPr>
            </a:lvl8pPr>
            <a:lvl9pPr marL="1828800" algn="l" rtl="0" eaLnBrk="0" fontAlgn="base" hangingPunct="0">
              <a:spcBef>
                <a:spcPct val="0"/>
              </a:spcBef>
              <a:spcAft>
                <a:spcPct val="0"/>
              </a:spcAft>
              <a:defRPr sz="2600" b="1">
                <a:solidFill>
                  <a:schemeClr val="tx1"/>
                </a:solidFill>
                <a:latin typeface="Arial" charset="0"/>
                <a:ea typeface="ＭＳ Ｐゴシック" pitchFamily="-112" charset="-128"/>
              </a:defRPr>
            </a:lvl9pPr>
          </a:lstStyle>
          <a:p>
            <a:r>
              <a:rPr lang="en-US" sz="2800" kern="0" dirty="0"/>
              <a:t>Who is Cloud (Hyperscale CSP)?</a:t>
            </a:r>
          </a:p>
        </p:txBody>
      </p:sp>
      <p:pic>
        <p:nvPicPr>
          <p:cNvPr id="2" name="Picture 1">
            <a:extLst>
              <a:ext uri="{FF2B5EF4-FFF2-40B4-BE49-F238E27FC236}">
                <a16:creationId xmlns:a16="http://schemas.microsoft.com/office/drawing/2014/main" id="{765CDF31-0720-A9C7-7079-A6C7140A41A9}"/>
              </a:ext>
            </a:extLst>
          </p:cNvPr>
          <p:cNvPicPr>
            <a:picLocks noChangeAspect="1"/>
          </p:cNvPicPr>
          <p:nvPr/>
        </p:nvPicPr>
        <p:blipFill rotWithShape="1">
          <a:blip r:embed="rId3"/>
          <a:srcRect b="2702"/>
          <a:stretch/>
        </p:blipFill>
        <p:spPr>
          <a:xfrm>
            <a:off x="1581150" y="1143000"/>
            <a:ext cx="5429250" cy="5486400"/>
          </a:xfrm>
          <a:prstGeom prst="rect">
            <a:avLst/>
          </a:prstGeom>
        </p:spPr>
      </p:pic>
    </p:spTree>
    <p:extLst>
      <p:ext uri="{BB962C8B-B14F-4D97-AF65-F5344CB8AC3E}">
        <p14:creationId xmlns:p14="http://schemas.microsoft.com/office/powerpoint/2010/main" val="258124501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3CE8-8F73-4447-A8CC-4FE7283AB26C}"/>
              </a:ext>
            </a:extLst>
          </p:cNvPr>
          <p:cNvSpPr>
            <a:spLocks noGrp="1"/>
          </p:cNvSpPr>
          <p:nvPr>
            <p:ph type="title"/>
          </p:nvPr>
        </p:nvSpPr>
        <p:spPr>
          <a:xfrm>
            <a:off x="1604962" y="228600"/>
            <a:ext cx="7680960" cy="1139825"/>
          </a:xfrm>
        </p:spPr>
        <p:txBody>
          <a:bodyPr/>
          <a:lstStyle/>
          <a:p>
            <a:r>
              <a:rPr lang="en-US" sz="3200" dirty="0"/>
              <a:t>Who is Cloud (IoT CSP)?</a:t>
            </a:r>
          </a:p>
        </p:txBody>
      </p:sp>
      <p:pic>
        <p:nvPicPr>
          <p:cNvPr id="3" name="Picture 2">
            <a:extLst>
              <a:ext uri="{FF2B5EF4-FFF2-40B4-BE49-F238E27FC236}">
                <a16:creationId xmlns:a16="http://schemas.microsoft.com/office/drawing/2014/main" id="{E1654242-84B6-D7F1-B6CF-83D71A19D95A}"/>
              </a:ext>
            </a:extLst>
          </p:cNvPr>
          <p:cNvPicPr>
            <a:picLocks noChangeAspect="1"/>
          </p:cNvPicPr>
          <p:nvPr/>
        </p:nvPicPr>
        <p:blipFill>
          <a:blip r:embed="rId3"/>
          <a:stretch>
            <a:fillRect/>
          </a:stretch>
        </p:blipFill>
        <p:spPr>
          <a:xfrm>
            <a:off x="1524404" y="1143000"/>
            <a:ext cx="3047596" cy="2651760"/>
          </a:xfrm>
          <a:prstGeom prst="rect">
            <a:avLst/>
          </a:prstGeom>
        </p:spPr>
      </p:pic>
      <p:pic>
        <p:nvPicPr>
          <p:cNvPr id="5" name="Picture 4">
            <a:extLst>
              <a:ext uri="{FF2B5EF4-FFF2-40B4-BE49-F238E27FC236}">
                <a16:creationId xmlns:a16="http://schemas.microsoft.com/office/drawing/2014/main" id="{92D4C27F-D285-AD07-0D17-43D0FA07AB6F}"/>
              </a:ext>
            </a:extLst>
          </p:cNvPr>
          <p:cNvPicPr>
            <a:picLocks noChangeAspect="1"/>
          </p:cNvPicPr>
          <p:nvPr/>
        </p:nvPicPr>
        <p:blipFill rotWithShape="1">
          <a:blip r:embed="rId4"/>
          <a:srcRect t="8064" b="8603"/>
          <a:stretch/>
        </p:blipFill>
        <p:spPr>
          <a:xfrm>
            <a:off x="76200" y="3796052"/>
            <a:ext cx="6330322" cy="2362200"/>
          </a:xfrm>
          <a:prstGeom prst="rect">
            <a:avLst/>
          </a:prstGeom>
        </p:spPr>
      </p:pic>
      <p:sp>
        <p:nvSpPr>
          <p:cNvPr id="6" name="TextBox 5">
            <a:extLst>
              <a:ext uri="{FF2B5EF4-FFF2-40B4-BE49-F238E27FC236}">
                <a16:creationId xmlns:a16="http://schemas.microsoft.com/office/drawing/2014/main" id="{7AB96B1C-1740-7EE4-6FDD-CD9447076C6C}"/>
              </a:ext>
            </a:extLst>
          </p:cNvPr>
          <p:cNvSpPr txBox="1"/>
          <p:nvPr/>
        </p:nvSpPr>
        <p:spPr>
          <a:xfrm>
            <a:off x="-7749" y="2286000"/>
            <a:ext cx="1752600" cy="369332"/>
          </a:xfrm>
          <a:prstGeom prst="rect">
            <a:avLst/>
          </a:prstGeom>
          <a:noFill/>
        </p:spPr>
        <p:txBody>
          <a:bodyPr wrap="square" rtlCol="0">
            <a:spAutoFit/>
          </a:bodyPr>
          <a:lstStyle/>
          <a:p>
            <a:r>
              <a:rPr lang="en-US" dirty="0">
                <a:solidFill>
                  <a:srgbClr val="FF0000"/>
                </a:solidFill>
              </a:rPr>
              <a:t>adafruit.io</a:t>
            </a:r>
          </a:p>
        </p:txBody>
      </p:sp>
      <p:sp>
        <p:nvSpPr>
          <p:cNvPr id="7" name="TextBox 6">
            <a:extLst>
              <a:ext uri="{FF2B5EF4-FFF2-40B4-BE49-F238E27FC236}">
                <a16:creationId xmlns:a16="http://schemas.microsoft.com/office/drawing/2014/main" id="{304C9D16-ED22-3795-BB8E-1E4B76EE2DE3}"/>
              </a:ext>
            </a:extLst>
          </p:cNvPr>
          <p:cNvSpPr txBox="1"/>
          <p:nvPr/>
        </p:nvSpPr>
        <p:spPr>
          <a:xfrm>
            <a:off x="2039782" y="6222387"/>
            <a:ext cx="2403158" cy="369332"/>
          </a:xfrm>
          <a:prstGeom prst="rect">
            <a:avLst/>
          </a:prstGeom>
          <a:noFill/>
        </p:spPr>
        <p:txBody>
          <a:bodyPr wrap="square" rtlCol="0">
            <a:spAutoFit/>
          </a:bodyPr>
          <a:lstStyle/>
          <a:p>
            <a:r>
              <a:rPr lang="en-US" dirty="0">
                <a:solidFill>
                  <a:srgbClr val="FF0000"/>
                </a:solidFill>
              </a:rPr>
              <a:t>Particle Device Cloud</a:t>
            </a:r>
          </a:p>
        </p:txBody>
      </p:sp>
      <p:pic>
        <p:nvPicPr>
          <p:cNvPr id="9" name="Picture 8">
            <a:extLst>
              <a:ext uri="{FF2B5EF4-FFF2-40B4-BE49-F238E27FC236}">
                <a16:creationId xmlns:a16="http://schemas.microsoft.com/office/drawing/2014/main" id="{45493B33-F055-CAD6-0860-763EFFADC548}"/>
              </a:ext>
            </a:extLst>
          </p:cNvPr>
          <p:cNvPicPr>
            <a:picLocks noChangeAspect="1"/>
          </p:cNvPicPr>
          <p:nvPr/>
        </p:nvPicPr>
        <p:blipFill rotWithShape="1">
          <a:blip r:embed="rId5"/>
          <a:srcRect r="9943"/>
          <a:stretch/>
        </p:blipFill>
        <p:spPr>
          <a:xfrm>
            <a:off x="6069281" y="1188720"/>
            <a:ext cx="3047597" cy="4480560"/>
          </a:xfrm>
          <a:prstGeom prst="rect">
            <a:avLst/>
          </a:prstGeom>
        </p:spPr>
      </p:pic>
      <p:sp>
        <p:nvSpPr>
          <p:cNvPr id="10" name="TextBox 9">
            <a:extLst>
              <a:ext uri="{FF2B5EF4-FFF2-40B4-BE49-F238E27FC236}">
                <a16:creationId xmlns:a16="http://schemas.microsoft.com/office/drawing/2014/main" id="{825C713F-2A71-52DC-9CB2-4069CB54C59E}"/>
              </a:ext>
            </a:extLst>
          </p:cNvPr>
          <p:cNvSpPr txBox="1"/>
          <p:nvPr/>
        </p:nvSpPr>
        <p:spPr>
          <a:xfrm>
            <a:off x="6388441" y="5669280"/>
            <a:ext cx="2403158" cy="369332"/>
          </a:xfrm>
          <a:prstGeom prst="rect">
            <a:avLst/>
          </a:prstGeom>
          <a:noFill/>
        </p:spPr>
        <p:txBody>
          <a:bodyPr wrap="square" rtlCol="0">
            <a:spAutoFit/>
          </a:bodyPr>
          <a:lstStyle/>
          <a:p>
            <a:r>
              <a:rPr lang="en-US" dirty="0" err="1">
                <a:solidFill>
                  <a:srgbClr val="FF0000"/>
                </a:solidFill>
              </a:rPr>
              <a:t>ThingSpeak</a:t>
            </a:r>
            <a:endParaRPr lang="en-US" dirty="0">
              <a:solidFill>
                <a:srgbClr val="FF0000"/>
              </a:solidFill>
            </a:endParaRPr>
          </a:p>
        </p:txBody>
      </p:sp>
    </p:spTree>
    <p:extLst>
      <p:ext uri="{BB962C8B-B14F-4D97-AF65-F5344CB8AC3E}">
        <p14:creationId xmlns:p14="http://schemas.microsoft.com/office/powerpoint/2010/main" val="366385653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3CE8-8F73-4447-A8CC-4FE7283AB26C}"/>
              </a:ext>
            </a:extLst>
          </p:cNvPr>
          <p:cNvSpPr>
            <a:spLocks noGrp="1"/>
          </p:cNvSpPr>
          <p:nvPr>
            <p:ph type="title"/>
          </p:nvPr>
        </p:nvSpPr>
        <p:spPr>
          <a:xfrm>
            <a:off x="1604962" y="228600"/>
            <a:ext cx="7680960" cy="1139825"/>
          </a:xfrm>
        </p:spPr>
        <p:txBody>
          <a:bodyPr/>
          <a:lstStyle/>
          <a:p>
            <a:r>
              <a:rPr lang="en-US" sz="3000" dirty="0"/>
              <a:t>Who is Cloud (Orchestrated Containers)?</a:t>
            </a:r>
          </a:p>
        </p:txBody>
      </p:sp>
      <p:pic>
        <p:nvPicPr>
          <p:cNvPr id="8" name="Picture 7">
            <a:extLst>
              <a:ext uri="{FF2B5EF4-FFF2-40B4-BE49-F238E27FC236}">
                <a16:creationId xmlns:a16="http://schemas.microsoft.com/office/drawing/2014/main" id="{AE72CA2B-B155-4394-A1E4-91C34F5C0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143000"/>
            <a:ext cx="7680960" cy="5120640"/>
          </a:xfrm>
          <a:prstGeom prst="rect">
            <a:avLst/>
          </a:prstGeom>
        </p:spPr>
      </p:pic>
    </p:spTree>
    <p:extLst>
      <p:ext uri="{BB962C8B-B14F-4D97-AF65-F5344CB8AC3E}">
        <p14:creationId xmlns:p14="http://schemas.microsoft.com/office/powerpoint/2010/main" val="20350943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000" dirty="0"/>
              <a:t>Where is Cloud (Global Infrastructure)?</a:t>
            </a:r>
          </a:p>
        </p:txBody>
      </p:sp>
      <p:sp>
        <p:nvSpPr>
          <p:cNvPr id="3" name="Content Placeholder 2"/>
          <p:cNvSpPr>
            <a:spLocks noGrp="1"/>
          </p:cNvSpPr>
          <p:nvPr>
            <p:ph idx="1"/>
          </p:nvPr>
        </p:nvSpPr>
        <p:spPr>
          <a:xfrm>
            <a:off x="1600200" y="990600"/>
            <a:ext cx="7620000" cy="4530725"/>
          </a:xfrm>
        </p:spPr>
        <p:txBody>
          <a:bodyPr/>
          <a:lstStyle/>
          <a:p>
            <a:r>
              <a:rPr lang="en-US" sz="2800" dirty="0"/>
              <a:t>Regions</a:t>
            </a:r>
          </a:p>
          <a:p>
            <a:pPr lvl="1"/>
            <a:r>
              <a:rPr lang="en-US" sz="2000" dirty="0"/>
              <a:t>Geopolitical and/or data sovereignty boundaries</a:t>
            </a:r>
          </a:p>
          <a:p>
            <a:pPr lvl="1"/>
            <a:r>
              <a:rPr lang="en-US" sz="2000" dirty="0"/>
              <a:t>Special Regions are Government, Classified, or Isolated</a:t>
            </a:r>
          </a:p>
          <a:p>
            <a:pPr lvl="1"/>
            <a:r>
              <a:rPr lang="en-US" sz="2000" dirty="0"/>
              <a:t>Pricing is Regional, including inter-Region data transfer</a:t>
            </a:r>
          </a:p>
          <a:p>
            <a:pPr lvl="1"/>
            <a:r>
              <a:rPr lang="en-US" sz="2000" dirty="0"/>
              <a:t>Disaster Recovery (DR) means failing over to another Region</a:t>
            </a:r>
          </a:p>
          <a:p>
            <a:r>
              <a:rPr lang="en-US" sz="2800" dirty="0"/>
              <a:t>Availability Zones</a:t>
            </a:r>
          </a:p>
          <a:p>
            <a:pPr lvl="1"/>
            <a:r>
              <a:rPr lang="en-US" sz="2000" dirty="0"/>
              <a:t>AZs (data centers) within a Region intentionally have separate electrical grids, flood plains, network infrastructure</a:t>
            </a:r>
          </a:p>
          <a:p>
            <a:pPr lvl="1"/>
            <a:r>
              <a:rPr lang="en-US" sz="2000" dirty="0"/>
              <a:t>High Availability (HA) means utilizing multiple AZs in Region</a:t>
            </a:r>
          </a:p>
          <a:p>
            <a:r>
              <a:rPr lang="en-US" sz="2800" dirty="0"/>
              <a:t>Global Network Backbone</a:t>
            </a:r>
          </a:p>
          <a:p>
            <a:pPr lvl="1"/>
            <a:r>
              <a:rPr lang="en-US" sz="2000" dirty="0"/>
              <a:t>Fiber optic networking over land lines and undersea cables</a:t>
            </a:r>
          </a:p>
          <a:p>
            <a:pPr lvl="1"/>
            <a:r>
              <a:rPr lang="en-US" sz="2000" dirty="0"/>
              <a:t>High-speed, generally custom-designed, network devices</a:t>
            </a:r>
          </a:p>
          <a:p>
            <a:pPr lvl="1"/>
            <a:r>
              <a:rPr lang="en-US" sz="2000" dirty="0"/>
              <a:t>For decreased latency and jitter, architect systems to keep network traffic on the backbone as much as possible.</a:t>
            </a:r>
          </a:p>
        </p:txBody>
      </p:sp>
      <p:sp>
        <p:nvSpPr>
          <p:cNvPr id="4" name="TextBox 3">
            <a:extLst>
              <a:ext uri="{FF2B5EF4-FFF2-40B4-BE49-F238E27FC236}">
                <a16:creationId xmlns:a16="http://schemas.microsoft.com/office/drawing/2014/main" id="{153A331E-7791-B52C-74E9-CF11EBA225C6}"/>
              </a:ext>
            </a:extLst>
          </p:cNvPr>
          <p:cNvSpPr txBox="1"/>
          <p:nvPr/>
        </p:nvSpPr>
        <p:spPr>
          <a:xfrm>
            <a:off x="0" y="4771072"/>
            <a:ext cx="1752600" cy="1477328"/>
          </a:xfrm>
          <a:prstGeom prst="rect">
            <a:avLst/>
          </a:prstGeom>
          <a:noFill/>
        </p:spPr>
        <p:txBody>
          <a:bodyPr wrap="square" rtlCol="0">
            <a:spAutoFit/>
          </a:bodyPr>
          <a:lstStyle/>
          <a:p>
            <a:r>
              <a:rPr lang="en-US" dirty="0">
                <a:solidFill>
                  <a:srgbClr val="FF0000"/>
                </a:solidFill>
              </a:rPr>
              <a:t>Must also  architect cloud services calls to stay on backbone</a:t>
            </a:r>
          </a:p>
        </p:txBody>
      </p:sp>
      <p:sp>
        <p:nvSpPr>
          <p:cNvPr id="6" name="TextBox 5">
            <a:extLst>
              <a:ext uri="{FF2B5EF4-FFF2-40B4-BE49-F238E27FC236}">
                <a16:creationId xmlns:a16="http://schemas.microsoft.com/office/drawing/2014/main" id="{54D37F51-180D-0C10-6E72-B27EB853C97E}"/>
              </a:ext>
            </a:extLst>
          </p:cNvPr>
          <p:cNvSpPr txBox="1"/>
          <p:nvPr/>
        </p:nvSpPr>
        <p:spPr>
          <a:xfrm>
            <a:off x="0" y="3429000"/>
            <a:ext cx="1752600" cy="1200329"/>
          </a:xfrm>
          <a:prstGeom prst="rect">
            <a:avLst/>
          </a:prstGeom>
          <a:noFill/>
        </p:spPr>
        <p:txBody>
          <a:bodyPr wrap="square" rtlCol="0">
            <a:spAutoFit/>
          </a:bodyPr>
          <a:lstStyle/>
          <a:p>
            <a:r>
              <a:rPr lang="en-US" dirty="0">
                <a:solidFill>
                  <a:srgbClr val="FF0000"/>
                </a:solidFill>
              </a:rPr>
              <a:t>Can manually implement Zones in Kubernetes</a:t>
            </a:r>
          </a:p>
        </p:txBody>
      </p:sp>
    </p:spTree>
    <p:extLst>
      <p:ext uri="{BB962C8B-B14F-4D97-AF65-F5344CB8AC3E}">
        <p14:creationId xmlns:p14="http://schemas.microsoft.com/office/powerpoint/2010/main" val="80431048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2700" dirty="0"/>
              <a:t>Regions and Availability Zones: Azure</a:t>
            </a:r>
          </a:p>
        </p:txBody>
      </p:sp>
      <p:sp>
        <p:nvSpPr>
          <p:cNvPr id="3" name="TextBox 2">
            <a:extLst>
              <a:ext uri="{FF2B5EF4-FFF2-40B4-BE49-F238E27FC236}">
                <a16:creationId xmlns:a16="http://schemas.microsoft.com/office/drawing/2014/main" id="{22E28C27-6DE4-17E8-ADA2-C766B2F54244}"/>
              </a:ext>
            </a:extLst>
          </p:cNvPr>
          <p:cNvSpPr txBox="1"/>
          <p:nvPr/>
        </p:nvSpPr>
        <p:spPr>
          <a:xfrm>
            <a:off x="1447800" y="6172200"/>
            <a:ext cx="6248400" cy="369332"/>
          </a:xfrm>
          <a:prstGeom prst="rect">
            <a:avLst/>
          </a:prstGeom>
          <a:noFill/>
        </p:spPr>
        <p:txBody>
          <a:bodyPr wrap="square" rtlCol="0">
            <a:spAutoFit/>
          </a:bodyPr>
          <a:lstStyle/>
          <a:p>
            <a:r>
              <a:rPr lang="en-US" dirty="0"/>
              <a:t>https://datacenters.microsoft.com/globe/explore</a:t>
            </a:r>
          </a:p>
        </p:txBody>
      </p:sp>
      <p:pic>
        <p:nvPicPr>
          <p:cNvPr id="8" name="Picture 7">
            <a:extLst>
              <a:ext uri="{FF2B5EF4-FFF2-40B4-BE49-F238E27FC236}">
                <a16:creationId xmlns:a16="http://schemas.microsoft.com/office/drawing/2014/main" id="{4245FDCF-D0A6-5B36-68C9-37212B7987B3}"/>
              </a:ext>
            </a:extLst>
          </p:cNvPr>
          <p:cNvPicPr>
            <a:picLocks noChangeAspect="1"/>
          </p:cNvPicPr>
          <p:nvPr/>
        </p:nvPicPr>
        <p:blipFill rotWithShape="1">
          <a:blip r:embed="rId3"/>
          <a:srcRect l="1666" t="6000" r="4167" b="11334"/>
          <a:stretch/>
        </p:blipFill>
        <p:spPr>
          <a:xfrm>
            <a:off x="266700" y="1295400"/>
            <a:ext cx="8610600" cy="4724400"/>
          </a:xfrm>
          <a:prstGeom prst="rect">
            <a:avLst/>
          </a:prstGeom>
        </p:spPr>
      </p:pic>
    </p:spTree>
    <p:extLst>
      <p:ext uri="{BB962C8B-B14F-4D97-AF65-F5344CB8AC3E}">
        <p14:creationId xmlns:p14="http://schemas.microsoft.com/office/powerpoint/2010/main" val="364376174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IoT vs. Edge Computing</a:t>
            </a:r>
          </a:p>
        </p:txBody>
      </p:sp>
    </p:spTree>
    <p:extLst>
      <p:ext uri="{BB962C8B-B14F-4D97-AF65-F5344CB8AC3E}">
        <p14:creationId xmlns:p14="http://schemas.microsoft.com/office/powerpoint/2010/main" val="155414665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1588-B9D0-4A59-BA8D-F38F83ECCBDF}"/>
              </a:ext>
            </a:extLst>
          </p:cNvPr>
          <p:cNvSpPr>
            <a:spLocks noGrp="1"/>
          </p:cNvSpPr>
          <p:nvPr>
            <p:ph type="title"/>
          </p:nvPr>
        </p:nvSpPr>
        <p:spPr>
          <a:xfrm>
            <a:off x="1604962" y="228600"/>
            <a:ext cx="7539037" cy="1139825"/>
          </a:xfrm>
        </p:spPr>
        <p:txBody>
          <a:bodyPr/>
          <a:lstStyle/>
          <a:p>
            <a:r>
              <a:rPr lang="en-US" sz="3400" dirty="0" err="1"/>
              <a:t>IoT</a:t>
            </a:r>
            <a:r>
              <a:rPr lang="en-US" sz="3400" dirty="0"/>
              <a:t> Computing Paradigm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52600"/>
            <a:ext cx="9144000" cy="3696127"/>
          </a:xfrm>
          <a:prstGeom prst="rect">
            <a:avLst/>
          </a:prstGeom>
        </p:spPr>
      </p:pic>
    </p:spTree>
    <p:extLst>
      <p:ext uri="{BB962C8B-B14F-4D97-AF65-F5344CB8AC3E}">
        <p14:creationId xmlns:p14="http://schemas.microsoft.com/office/powerpoint/2010/main" val="245264226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1588-B9D0-4A59-BA8D-F38F83ECCBDF}"/>
              </a:ext>
            </a:extLst>
          </p:cNvPr>
          <p:cNvSpPr>
            <a:spLocks noGrp="1"/>
          </p:cNvSpPr>
          <p:nvPr>
            <p:ph type="title"/>
          </p:nvPr>
        </p:nvSpPr>
        <p:spPr>
          <a:xfrm>
            <a:off x="1604962" y="228600"/>
            <a:ext cx="7539037" cy="1139825"/>
          </a:xfrm>
        </p:spPr>
        <p:txBody>
          <a:bodyPr/>
          <a:lstStyle/>
          <a:p>
            <a:r>
              <a:rPr lang="en-US" sz="3400" dirty="0"/>
              <a:t>Edge Computing Paradigm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5451"/>
            <a:ext cx="9144000" cy="3687097"/>
          </a:xfrm>
          <a:prstGeom prst="rect">
            <a:avLst/>
          </a:prstGeom>
        </p:spPr>
      </p:pic>
    </p:spTree>
    <p:extLst>
      <p:ext uri="{BB962C8B-B14F-4D97-AF65-F5344CB8AC3E}">
        <p14:creationId xmlns:p14="http://schemas.microsoft.com/office/powerpoint/2010/main" val="334096742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1588-B9D0-4A59-BA8D-F38F83ECCBDF}"/>
              </a:ext>
            </a:extLst>
          </p:cNvPr>
          <p:cNvSpPr>
            <a:spLocks noGrp="1"/>
          </p:cNvSpPr>
          <p:nvPr>
            <p:ph type="title"/>
          </p:nvPr>
        </p:nvSpPr>
        <p:spPr>
          <a:xfrm>
            <a:off x="1604962" y="228600"/>
            <a:ext cx="7539037" cy="1139825"/>
          </a:xfrm>
        </p:spPr>
        <p:txBody>
          <a:bodyPr/>
          <a:lstStyle/>
          <a:p>
            <a:r>
              <a:rPr lang="en-US" sz="3400" dirty="0"/>
              <a:t>Hyperscale </a:t>
            </a:r>
            <a:r>
              <a:rPr lang="en-US" sz="3400" dirty="0" err="1"/>
              <a:t>Multicloud</a:t>
            </a:r>
            <a:r>
              <a:rPr lang="en-US" sz="3400" dirty="0"/>
              <a:t> for IoT/Edge</a:t>
            </a:r>
          </a:p>
        </p:txBody>
      </p:sp>
      <p:sp>
        <p:nvSpPr>
          <p:cNvPr id="6" name="TextBox 5">
            <a:extLst>
              <a:ext uri="{FF2B5EF4-FFF2-40B4-BE49-F238E27FC236}">
                <a16:creationId xmlns:a16="http://schemas.microsoft.com/office/drawing/2014/main" id="{632C99A4-63DA-4469-A800-487FE56150A0}"/>
              </a:ext>
            </a:extLst>
          </p:cNvPr>
          <p:cNvSpPr txBox="1"/>
          <p:nvPr/>
        </p:nvSpPr>
        <p:spPr>
          <a:xfrm>
            <a:off x="2961623" y="6172200"/>
            <a:ext cx="3220753" cy="338554"/>
          </a:xfrm>
          <a:prstGeom prst="rect">
            <a:avLst/>
          </a:prstGeom>
          <a:noFill/>
        </p:spPr>
        <p:txBody>
          <a:bodyPr wrap="none" rtlCol="0">
            <a:spAutoFit/>
          </a:bodyPr>
          <a:lstStyle/>
          <a:p>
            <a:r>
              <a:rPr lang="en-US" sz="1600" dirty="0"/>
              <a:t>https://iot-analytics.com/iot-cloud/</a:t>
            </a:r>
          </a:p>
        </p:txBody>
      </p:sp>
      <p:pic>
        <p:nvPicPr>
          <p:cNvPr id="7" name="Picture 6">
            <a:extLst>
              <a:ext uri="{FF2B5EF4-FFF2-40B4-BE49-F238E27FC236}">
                <a16:creationId xmlns:a16="http://schemas.microsoft.com/office/drawing/2014/main" id="{881632DE-BCB5-4624-A77E-A2B01260F2C4}"/>
              </a:ext>
            </a:extLst>
          </p:cNvPr>
          <p:cNvPicPr>
            <a:picLocks noChangeAspect="1"/>
          </p:cNvPicPr>
          <p:nvPr/>
        </p:nvPicPr>
        <p:blipFill>
          <a:blip r:embed="rId3"/>
          <a:stretch>
            <a:fillRect/>
          </a:stretch>
        </p:blipFill>
        <p:spPr>
          <a:xfrm>
            <a:off x="0" y="1219200"/>
            <a:ext cx="9144000" cy="4795331"/>
          </a:xfrm>
          <a:prstGeom prst="rect">
            <a:avLst/>
          </a:prstGeom>
        </p:spPr>
      </p:pic>
    </p:spTree>
    <p:extLst>
      <p:ext uri="{BB962C8B-B14F-4D97-AF65-F5344CB8AC3E}">
        <p14:creationId xmlns:p14="http://schemas.microsoft.com/office/powerpoint/2010/main" val="356451186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Gartner “Magic Quadrant” for IIOT</a:t>
            </a:r>
          </a:p>
        </p:txBody>
      </p:sp>
      <p:pic>
        <p:nvPicPr>
          <p:cNvPr id="5" name="Picture 4">
            <a:extLst>
              <a:ext uri="{FF2B5EF4-FFF2-40B4-BE49-F238E27FC236}">
                <a16:creationId xmlns:a16="http://schemas.microsoft.com/office/drawing/2014/main" id="{C02B7B8E-FC0C-494C-BC56-454D4F7AB81A}"/>
              </a:ext>
            </a:extLst>
          </p:cNvPr>
          <p:cNvPicPr>
            <a:picLocks noChangeAspect="1"/>
          </p:cNvPicPr>
          <p:nvPr/>
        </p:nvPicPr>
        <p:blipFill rotWithShape="1">
          <a:blip r:embed="rId3"/>
          <a:srcRect l="2123" t="6666" r="3276" b="6666"/>
          <a:stretch/>
        </p:blipFill>
        <p:spPr>
          <a:xfrm>
            <a:off x="1905000" y="1219200"/>
            <a:ext cx="5141086" cy="5212080"/>
          </a:xfrm>
          <a:prstGeom prst="rect">
            <a:avLst/>
          </a:prstGeom>
        </p:spPr>
      </p:pic>
    </p:spTree>
    <p:extLst>
      <p:ext uri="{BB962C8B-B14F-4D97-AF65-F5344CB8AC3E}">
        <p14:creationId xmlns:p14="http://schemas.microsoft.com/office/powerpoint/2010/main" val="22786096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3" name="Content Placeholder 2"/>
          <p:cNvSpPr>
            <a:spLocks noGrp="1"/>
          </p:cNvSpPr>
          <p:nvPr>
            <p:ph sz="half" idx="1"/>
          </p:nvPr>
        </p:nvSpPr>
        <p:spPr>
          <a:xfrm>
            <a:off x="1600200" y="1219200"/>
            <a:ext cx="7467600" cy="4530725"/>
          </a:xfrm>
        </p:spPr>
        <p:txBody>
          <a:bodyPr/>
          <a:lstStyle/>
          <a:p>
            <a:r>
              <a:rPr lang="en-US" sz="2800" dirty="0"/>
              <a:t>Overview of the Cloud</a:t>
            </a:r>
          </a:p>
          <a:p>
            <a:pPr lvl="1"/>
            <a:r>
              <a:rPr lang="en-US" sz="2000" i="1" dirty="0"/>
              <a:t>Background</a:t>
            </a:r>
          </a:p>
          <a:p>
            <a:pPr lvl="1"/>
            <a:r>
              <a:rPr lang="en-US" sz="2000" dirty="0"/>
              <a:t>What, How, Why, Who, Where</a:t>
            </a:r>
          </a:p>
          <a:p>
            <a:r>
              <a:rPr lang="en-US" sz="2800" dirty="0"/>
              <a:t>IoT (Internet of Things) vs. Edge Computing</a:t>
            </a:r>
          </a:p>
          <a:p>
            <a:r>
              <a:rPr lang="en-US" dirty="0"/>
              <a:t>IoT Computing</a:t>
            </a:r>
          </a:p>
          <a:p>
            <a:pPr lvl="1"/>
            <a:r>
              <a:rPr lang="en-US" sz="2000" dirty="0"/>
              <a:t>AWS (Amazon Web Services)</a:t>
            </a:r>
          </a:p>
          <a:p>
            <a:pPr lvl="1"/>
            <a:r>
              <a:rPr lang="en-US" sz="2000" dirty="0"/>
              <a:t>Microsoft Azure</a:t>
            </a:r>
          </a:p>
          <a:p>
            <a:r>
              <a:rPr lang="en-US" dirty="0"/>
              <a:t>Edge Computing</a:t>
            </a:r>
          </a:p>
          <a:p>
            <a:pPr lvl="1"/>
            <a:r>
              <a:rPr lang="en-US" sz="2000" dirty="0"/>
              <a:t>Cloud-based  (AWS)</a:t>
            </a:r>
          </a:p>
          <a:p>
            <a:pPr lvl="1"/>
            <a:r>
              <a:rPr lang="en-US" sz="2000" dirty="0"/>
              <a:t>Non-cloud-based: Flood Control System Proof-of-Concept</a:t>
            </a:r>
          </a:p>
          <a:p>
            <a:r>
              <a:rPr lang="en-US" dirty="0"/>
              <a:t>Q&amp;A</a:t>
            </a:r>
            <a:endParaRPr lang="en-US" sz="2800" dirty="0"/>
          </a:p>
        </p:txBody>
      </p:sp>
    </p:spTree>
    <p:extLst>
      <p:ext uri="{BB962C8B-B14F-4D97-AF65-F5344CB8AC3E}">
        <p14:creationId xmlns:p14="http://schemas.microsoft.com/office/powerpoint/2010/main" val="30216469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1588-B9D0-4A59-BA8D-F38F83ECCBDF}"/>
              </a:ext>
            </a:extLst>
          </p:cNvPr>
          <p:cNvSpPr>
            <a:spLocks noGrp="1"/>
          </p:cNvSpPr>
          <p:nvPr>
            <p:ph type="title"/>
          </p:nvPr>
        </p:nvSpPr>
        <p:spPr>
          <a:xfrm>
            <a:off x="1604962" y="228600"/>
            <a:ext cx="7539037" cy="1139825"/>
          </a:xfrm>
        </p:spPr>
        <p:txBody>
          <a:bodyPr/>
          <a:lstStyle/>
          <a:p>
            <a:r>
              <a:rPr lang="en-US" sz="3400" dirty="0"/>
              <a:t>AWS IoT Services Ecosystem</a:t>
            </a:r>
          </a:p>
        </p:txBody>
      </p:sp>
      <p:sp>
        <p:nvSpPr>
          <p:cNvPr id="6" name="TextBox 5">
            <a:extLst>
              <a:ext uri="{FF2B5EF4-FFF2-40B4-BE49-F238E27FC236}">
                <a16:creationId xmlns:a16="http://schemas.microsoft.com/office/drawing/2014/main" id="{632C99A4-63DA-4469-A800-487FE56150A0}"/>
              </a:ext>
            </a:extLst>
          </p:cNvPr>
          <p:cNvSpPr txBox="1"/>
          <p:nvPr/>
        </p:nvSpPr>
        <p:spPr>
          <a:xfrm>
            <a:off x="3206081" y="6355080"/>
            <a:ext cx="2731837" cy="338554"/>
          </a:xfrm>
          <a:prstGeom prst="rect">
            <a:avLst/>
          </a:prstGeom>
          <a:noFill/>
        </p:spPr>
        <p:txBody>
          <a:bodyPr wrap="none" rtlCol="0">
            <a:spAutoFit/>
          </a:bodyPr>
          <a:lstStyle/>
          <a:p>
            <a:r>
              <a:rPr lang="en-US" sz="1600" dirty="0"/>
              <a:t>https://aws.amazon.com/iot/</a:t>
            </a:r>
          </a:p>
        </p:txBody>
      </p:sp>
      <p:pic>
        <p:nvPicPr>
          <p:cNvPr id="4" name="Picture 3">
            <a:extLst>
              <a:ext uri="{FF2B5EF4-FFF2-40B4-BE49-F238E27FC236}">
                <a16:creationId xmlns:a16="http://schemas.microsoft.com/office/drawing/2014/main" id="{0545F86A-9AF8-B83B-8687-5688E0A95F12}"/>
              </a:ext>
            </a:extLst>
          </p:cNvPr>
          <p:cNvPicPr>
            <a:picLocks noChangeAspect="1"/>
          </p:cNvPicPr>
          <p:nvPr/>
        </p:nvPicPr>
        <p:blipFill>
          <a:blip r:embed="rId3"/>
          <a:stretch>
            <a:fillRect/>
          </a:stretch>
        </p:blipFill>
        <p:spPr>
          <a:xfrm>
            <a:off x="1702234" y="1143000"/>
            <a:ext cx="5739530" cy="5212080"/>
          </a:xfrm>
          <a:prstGeom prst="rect">
            <a:avLst/>
          </a:prstGeom>
        </p:spPr>
      </p:pic>
    </p:spTree>
    <p:extLst>
      <p:ext uri="{BB962C8B-B14F-4D97-AF65-F5344CB8AC3E}">
        <p14:creationId xmlns:p14="http://schemas.microsoft.com/office/powerpoint/2010/main" val="103218660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err="1"/>
              <a:t>IoT</a:t>
            </a:r>
            <a:r>
              <a:rPr lang="en-US" sz="3600" dirty="0"/>
              <a:t> Computing</a:t>
            </a:r>
          </a:p>
        </p:txBody>
      </p:sp>
    </p:spTree>
    <p:extLst>
      <p:ext uri="{BB962C8B-B14F-4D97-AF65-F5344CB8AC3E}">
        <p14:creationId xmlns:p14="http://schemas.microsoft.com/office/powerpoint/2010/main" val="85167755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IoT</a:t>
            </a:r>
            <a:r>
              <a:rPr lang="en-US" sz="3200" dirty="0"/>
              <a:t> Computing in AWS</a:t>
            </a:r>
          </a:p>
        </p:txBody>
      </p:sp>
      <p:sp>
        <p:nvSpPr>
          <p:cNvPr id="3" name="Content Placeholder 2"/>
          <p:cNvSpPr>
            <a:spLocks noGrp="1"/>
          </p:cNvSpPr>
          <p:nvPr>
            <p:ph sz="half" idx="1"/>
          </p:nvPr>
        </p:nvSpPr>
        <p:spPr>
          <a:xfrm>
            <a:off x="1600200" y="1108075"/>
            <a:ext cx="7391400" cy="2168525"/>
          </a:xfrm>
        </p:spPr>
        <p:txBody>
          <a:bodyPr/>
          <a:lstStyle/>
          <a:p>
            <a:r>
              <a:rPr lang="en-US" sz="2800" dirty="0"/>
              <a:t>AWS has a rich set of Console-based IoT services as well as device SDKs</a:t>
            </a:r>
          </a:p>
          <a:p>
            <a:r>
              <a:rPr lang="en-US" dirty="0"/>
              <a:t>v1.4.9 of the Python IoT SDK was used because it bundles v1.11 of Greengrass Edge Computing SDK instead of v2.x.</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2" b="6367"/>
          <a:stretch/>
        </p:blipFill>
        <p:spPr>
          <a:xfrm>
            <a:off x="1600200" y="3606501"/>
            <a:ext cx="6553944" cy="2565699"/>
          </a:xfrm>
          <a:prstGeom prst="rect">
            <a:avLst/>
          </a:prstGeom>
        </p:spPr>
      </p:pic>
      <p:sp>
        <p:nvSpPr>
          <p:cNvPr id="6" name="TextBox 5"/>
          <p:cNvSpPr txBox="1"/>
          <p:nvPr/>
        </p:nvSpPr>
        <p:spPr>
          <a:xfrm>
            <a:off x="685800" y="6400800"/>
            <a:ext cx="6400800" cy="276999"/>
          </a:xfrm>
          <a:prstGeom prst="rect">
            <a:avLst/>
          </a:prstGeom>
          <a:noFill/>
        </p:spPr>
        <p:txBody>
          <a:bodyPr wrap="square" rtlCol="0">
            <a:spAutoFit/>
          </a:bodyPr>
          <a:lstStyle/>
          <a:p>
            <a:pPr algn="l"/>
            <a:r>
              <a:rPr lang="en-US" sz="1200" dirty="0"/>
              <a:t>Image Source: https://docs.aws.amazon.com/iot/latest/developerguide/what-is-aws-iot.html</a:t>
            </a:r>
          </a:p>
        </p:txBody>
      </p:sp>
    </p:spTree>
    <p:extLst>
      <p:ext uri="{BB962C8B-B14F-4D97-AF65-F5344CB8AC3E}">
        <p14:creationId xmlns:p14="http://schemas.microsoft.com/office/powerpoint/2010/main" val="315388822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Finding AWS </a:t>
            </a:r>
            <a:r>
              <a:rPr lang="en-US" sz="3200" dirty="0" err="1"/>
              <a:t>IoT</a:t>
            </a:r>
            <a:r>
              <a:rPr lang="en-US" sz="3200" dirty="0"/>
              <a:t> Qualified Devices</a:t>
            </a:r>
          </a:p>
        </p:txBody>
      </p:sp>
      <p:pic>
        <p:nvPicPr>
          <p:cNvPr id="4" name="Picture 3">
            <a:extLst>
              <a:ext uri="{FF2B5EF4-FFF2-40B4-BE49-F238E27FC236}">
                <a16:creationId xmlns:a16="http://schemas.microsoft.com/office/drawing/2014/main" id="{A9828597-F3FD-6A9A-1631-27AB870DD339}"/>
              </a:ext>
            </a:extLst>
          </p:cNvPr>
          <p:cNvPicPr>
            <a:picLocks noChangeAspect="1"/>
          </p:cNvPicPr>
          <p:nvPr/>
        </p:nvPicPr>
        <p:blipFill>
          <a:blip r:embed="rId3"/>
          <a:stretch>
            <a:fillRect/>
          </a:stretch>
        </p:blipFill>
        <p:spPr>
          <a:xfrm>
            <a:off x="1371600" y="1143000"/>
            <a:ext cx="5618543" cy="5486400"/>
          </a:xfrm>
          <a:prstGeom prst="rect">
            <a:avLst/>
          </a:prstGeom>
        </p:spPr>
      </p:pic>
    </p:spTree>
    <p:extLst>
      <p:ext uri="{BB962C8B-B14F-4D97-AF65-F5344CB8AC3E}">
        <p14:creationId xmlns:p14="http://schemas.microsoft.com/office/powerpoint/2010/main" val="218805970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AWS </a:t>
            </a:r>
            <a:r>
              <a:rPr lang="en-US" sz="3200" dirty="0" err="1"/>
              <a:t>IoT</a:t>
            </a:r>
            <a:r>
              <a:rPr lang="en-US" sz="3200" dirty="0"/>
              <a:t> Computing Architecture</a:t>
            </a:r>
          </a:p>
        </p:txBody>
      </p:sp>
      <p:sp>
        <p:nvSpPr>
          <p:cNvPr id="3" name="Content Placeholder 2"/>
          <p:cNvSpPr>
            <a:spLocks noGrp="1"/>
          </p:cNvSpPr>
          <p:nvPr>
            <p:ph sz="half" idx="1"/>
          </p:nvPr>
        </p:nvSpPr>
        <p:spPr>
          <a:xfrm>
            <a:off x="1600200" y="1080274"/>
            <a:ext cx="7543800" cy="5091926"/>
          </a:xfrm>
        </p:spPr>
        <p:txBody>
          <a:bodyPr/>
          <a:lstStyle/>
          <a:p>
            <a:r>
              <a:rPr lang="en-US" sz="2800" dirty="0"/>
              <a:t>MQTT (</a:t>
            </a:r>
            <a:r>
              <a:rPr lang="en-US" dirty="0"/>
              <a:t>Message Queuing Telemetry Transport) pub/sub JSON </a:t>
            </a:r>
            <a:r>
              <a:rPr lang="en-US" sz="2800" dirty="0"/>
              <a:t>messages used for device communication; optimized for low bandwidth/high latency environments</a:t>
            </a:r>
          </a:p>
          <a:p>
            <a:r>
              <a:rPr lang="en-US" dirty="0"/>
              <a:t>Each IoT device (called a Thing) has a Shadow that the cloud can populate with a Desired value and the device can populate with a Reported value using MQTT and an HTTPS REST API endpoint</a:t>
            </a:r>
          </a:p>
          <a:p>
            <a:r>
              <a:rPr lang="en-US" dirty="0"/>
              <a:t>Things can be typed and grouped</a:t>
            </a:r>
          </a:p>
          <a:p>
            <a:r>
              <a:rPr lang="en-US" sz="2800" dirty="0"/>
              <a:t>Device-specific PKI certs and associated IAM policies used for security</a:t>
            </a:r>
          </a:p>
        </p:txBody>
      </p:sp>
      <p:sp>
        <p:nvSpPr>
          <p:cNvPr id="4" name="TextBox 3">
            <a:extLst>
              <a:ext uri="{FF2B5EF4-FFF2-40B4-BE49-F238E27FC236}">
                <a16:creationId xmlns:a16="http://schemas.microsoft.com/office/drawing/2014/main" id="{688C6C2F-5108-4266-8990-575C87F39F91}"/>
              </a:ext>
            </a:extLst>
          </p:cNvPr>
          <p:cNvSpPr txBox="1"/>
          <p:nvPr/>
        </p:nvSpPr>
        <p:spPr>
          <a:xfrm>
            <a:off x="76200" y="1143000"/>
            <a:ext cx="1600200" cy="1754326"/>
          </a:xfrm>
          <a:prstGeom prst="rect">
            <a:avLst/>
          </a:prstGeom>
          <a:noFill/>
        </p:spPr>
        <p:txBody>
          <a:bodyPr wrap="square" rtlCol="0">
            <a:spAutoFit/>
          </a:bodyPr>
          <a:lstStyle/>
          <a:p>
            <a:pPr algn="l"/>
            <a:r>
              <a:rPr lang="en-US" dirty="0">
                <a:solidFill>
                  <a:srgbClr val="FF0000"/>
                </a:solidFill>
              </a:rPr>
              <a:t>Legacy acronym; now just a name. AWS IoT Core is MQTT broker.</a:t>
            </a:r>
          </a:p>
        </p:txBody>
      </p:sp>
      <p:sp>
        <p:nvSpPr>
          <p:cNvPr id="5" name="TextBox 4">
            <a:extLst>
              <a:ext uri="{FF2B5EF4-FFF2-40B4-BE49-F238E27FC236}">
                <a16:creationId xmlns:a16="http://schemas.microsoft.com/office/drawing/2014/main" id="{84D5025D-85FC-47D6-9E73-5CA29ED794F4}"/>
              </a:ext>
            </a:extLst>
          </p:cNvPr>
          <p:cNvSpPr txBox="1"/>
          <p:nvPr/>
        </p:nvSpPr>
        <p:spPr>
          <a:xfrm>
            <a:off x="76200" y="2971800"/>
            <a:ext cx="1600200" cy="1477328"/>
          </a:xfrm>
          <a:prstGeom prst="rect">
            <a:avLst/>
          </a:prstGeom>
          <a:noFill/>
        </p:spPr>
        <p:txBody>
          <a:bodyPr wrap="square" rtlCol="0">
            <a:spAutoFit/>
          </a:bodyPr>
          <a:lstStyle/>
          <a:p>
            <a:pPr algn="l"/>
            <a:r>
              <a:rPr lang="en-US" dirty="0">
                <a:solidFill>
                  <a:srgbClr val="FF0000"/>
                </a:solidFill>
              </a:rPr>
              <a:t>Helpful when IoT device loses connection with the cloud</a:t>
            </a:r>
          </a:p>
        </p:txBody>
      </p:sp>
    </p:spTree>
    <p:extLst>
      <p:ext uri="{BB962C8B-B14F-4D97-AF65-F5344CB8AC3E}">
        <p14:creationId xmlns:p14="http://schemas.microsoft.com/office/powerpoint/2010/main" val="188163076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IoT</a:t>
            </a:r>
            <a:r>
              <a:rPr lang="en-US" sz="3200" dirty="0"/>
              <a:t> Prototype Architecture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0"/>
            <a:ext cx="9144000" cy="4015317"/>
          </a:xfrm>
          <a:prstGeom prst="rect">
            <a:avLst/>
          </a:prstGeom>
        </p:spPr>
      </p:pic>
      <p:sp>
        <p:nvSpPr>
          <p:cNvPr id="5" name="TextBox 4"/>
          <p:cNvSpPr txBox="1"/>
          <p:nvPr/>
        </p:nvSpPr>
        <p:spPr>
          <a:xfrm>
            <a:off x="2362200" y="4495800"/>
            <a:ext cx="1752600" cy="892552"/>
          </a:xfrm>
          <a:prstGeom prst="rect">
            <a:avLst/>
          </a:prstGeom>
          <a:noFill/>
        </p:spPr>
        <p:txBody>
          <a:bodyPr wrap="square" rtlCol="0">
            <a:spAutoFit/>
          </a:bodyPr>
          <a:lstStyle/>
          <a:p>
            <a:r>
              <a:rPr lang="en-US" sz="1300" dirty="0"/>
              <a:t>BME280 Temperature/ Barometric Pressure/ Humidity / (Altitude) </a:t>
            </a: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2917" t="8333" r="22917" b="2778"/>
          <a:stretch/>
        </p:blipFill>
        <p:spPr>
          <a:xfrm>
            <a:off x="2884941" y="3240023"/>
            <a:ext cx="772659" cy="950977"/>
          </a:xfrm>
          <a:prstGeom prst="rect">
            <a:avLst/>
          </a:prstGeom>
        </p:spPr>
      </p:pic>
      <p:sp>
        <p:nvSpPr>
          <p:cNvPr id="6" name="TextBox 5">
            <a:extLst>
              <a:ext uri="{FF2B5EF4-FFF2-40B4-BE49-F238E27FC236}">
                <a16:creationId xmlns:a16="http://schemas.microsoft.com/office/drawing/2014/main" id="{21ECEA22-0847-A3DB-57AA-61E85F26F24D}"/>
              </a:ext>
            </a:extLst>
          </p:cNvPr>
          <p:cNvSpPr txBox="1"/>
          <p:nvPr/>
        </p:nvSpPr>
        <p:spPr>
          <a:xfrm>
            <a:off x="2128270" y="5650468"/>
            <a:ext cx="2220459" cy="338554"/>
          </a:xfrm>
          <a:prstGeom prst="rect">
            <a:avLst/>
          </a:prstGeom>
          <a:noFill/>
        </p:spPr>
        <p:txBody>
          <a:bodyPr wrap="square" rtlCol="0">
            <a:spAutoFit/>
          </a:bodyPr>
          <a:lstStyle/>
          <a:p>
            <a:r>
              <a:rPr lang="en-US" sz="1600" dirty="0">
                <a:solidFill>
                  <a:srgbClr val="FF0000"/>
                </a:solidFill>
              </a:rPr>
              <a:t>Digital Sensor</a:t>
            </a:r>
          </a:p>
        </p:txBody>
      </p:sp>
    </p:spTree>
    <p:extLst>
      <p:ext uri="{BB962C8B-B14F-4D97-AF65-F5344CB8AC3E}">
        <p14:creationId xmlns:p14="http://schemas.microsoft.com/office/powerpoint/2010/main" val="222567032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IoT</a:t>
            </a:r>
            <a:r>
              <a:rPr lang="en-US" sz="3200" dirty="0"/>
              <a:t> Computing Prototype</a:t>
            </a:r>
          </a:p>
        </p:txBody>
      </p:sp>
      <p:sp>
        <p:nvSpPr>
          <p:cNvPr id="3" name="Content Placeholder 2"/>
          <p:cNvSpPr>
            <a:spLocks noGrp="1"/>
          </p:cNvSpPr>
          <p:nvPr>
            <p:ph sz="half" idx="1"/>
          </p:nvPr>
        </p:nvSpPr>
        <p:spPr/>
        <p:txBody>
          <a:bodyPr/>
          <a:lstStyle/>
          <a:p>
            <a:r>
              <a:rPr lang="en-US" dirty="0"/>
              <a:t>3 </a:t>
            </a:r>
            <a:r>
              <a:rPr lang="en-US" sz="2800" dirty="0"/>
              <a:t>Raspberry </a:t>
            </a:r>
            <a:r>
              <a:rPr lang="en-US" sz="2800" dirty="0" err="1"/>
              <a:t>Pis</a:t>
            </a:r>
            <a:r>
              <a:rPr lang="en-US" sz="2800" dirty="0"/>
              <a:t> with GPIO / I2C digital sensor data</a:t>
            </a:r>
            <a:r>
              <a:rPr lang="en-US" dirty="0"/>
              <a:t> sent </a:t>
            </a:r>
            <a:r>
              <a:rPr lang="en-US" sz="2800" dirty="0"/>
              <a:t>to IoT Core</a:t>
            </a:r>
          </a:p>
          <a:p>
            <a:r>
              <a:rPr lang="en-US" dirty="0"/>
              <a:t>IoT Analytics created data table (dataset) from the data auto-pushed by IoT Core</a:t>
            </a:r>
          </a:p>
          <a:p>
            <a:r>
              <a:rPr lang="en-US" dirty="0" err="1"/>
              <a:t>QuickSight</a:t>
            </a:r>
            <a:r>
              <a:rPr lang="en-US" dirty="0"/>
              <a:t> manually pulled &amp; visualized dataset</a:t>
            </a:r>
            <a:endParaRPr lang="en-US" sz="2800" dirty="0"/>
          </a:p>
        </p:txBody>
      </p:sp>
      <p:sp>
        <p:nvSpPr>
          <p:cNvPr id="4" name="Content Placeholder 3"/>
          <p:cNvSpPr>
            <a:spLocks noGrp="1"/>
          </p:cNvSpPr>
          <p:nvPr>
            <p:ph sz="half" idx="2"/>
          </p:nvPr>
        </p:nvSpPr>
        <p:spPr/>
        <p:txBody>
          <a:bodyPr/>
          <a:lstStyle/>
          <a:p>
            <a:r>
              <a:rPr lang="en-US" dirty="0"/>
              <a:t>Data from Raspberry Pi:</a:t>
            </a:r>
          </a:p>
          <a:p>
            <a:pPr lvl="1"/>
            <a:r>
              <a:rPr lang="en-US" sz="2000" dirty="0"/>
              <a:t>CPU temperature</a:t>
            </a:r>
          </a:p>
          <a:p>
            <a:pPr lvl="1"/>
            <a:r>
              <a:rPr lang="en-US" sz="2000" dirty="0"/>
              <a:t>Average CPU percent</a:t>
            </a:r>
          </a:p>
          <a:p>
            <a:pPr lvl="1"/>
            <a:r>
              <a:rPr lang="en-US" sz="2000" dirty="0"/>
              <a:t>Number of processes</a:t>
            </a:r>
          </a:p>
          <a:p>
            <a:pPr lvl="1"/>
            <a:r>
              <a:rPr lang="en-US" sz="2000" dirty="0" err="1"/>
              <a:t>WiFi</a:t>
            </a:r>
            <a:r>
              <a:rPr lang="en-US" sz="2000" dirty="0"/>
              <a:t> signal quality</a:t>
            </a:r>
          </a:p>
          <a:p>
            <a:r>
              <a:rPr lang="en-US" dirty="0"/>
              <a:t>Data from GPIO / I2C sensor:</a:t>
            </a:r>
          </a:p>
          <a:p>
            <a:pPr lvl="1"/>
            <a:r>
              <a:rPr lang="en-US" sz="2000" dirty="0"/>
              <a:t>Ambient temperature</a:t>
            </a:r>
          </a:p>
          <a:p>
            <a:pPr lvl="1"/>
            <a:r>
              <a:rPr lang="en-US" sz="2000" dirty="0"/>
              <a:t>Ambient humidity</a:t>
            </a:r>
          </a:p>
          <a:p>
            <a:pPr lvl="1"/>
            <a:r>
              <a:rPr lang="en-US" sz="2000" dirty="0"/>
              <a:t>Ambient barometric pressure</a:t>
            </a:r>
          </a:p>
          <a:p>
            <a:pPr lvl="1"/>
            <a:r>
              <a:rPr lang="en-US" sz="2000" dirty="0"/>
              <a:t>Altitude (calculated)</a:t>
            </a:r>
          </a:p>
        </p:txBody>
      </p:sp>
      <p:sp>
        <p:nvSpPr>
          <p:cNvPr id="5" name="TextBox 4">
            <a:extLst>
              <a:ext uri="{FF2B5EF4-FFF2-40B4-BE49-F238E27FC236}">
                <a16:creationId xmlns:a16="http://schemas.microsoft.com/office/drawing/2014/main" id="{DC5370B4-1656-4908-9B1D-4E7C35A82C3D}"/>
              </a:ext>
            </a:extLst>
          </p:cNvPr>
          <p:cNvSpPr txBox="1"/>
          <p:nvPr/>
        </p:nvSpPr>
        <p:spPr>
          <a:xfrm>
            <a:off x="76200" y="1295400"/>
            <a:ext cx="1600200" cy="2308324"/>
          </a:xfrm>
          <a:prstGeom prst="rect">
            <a:avLst/>
          </a:prstGeom>
          <a:noFill/>
        </p:spPr>
        <p:txBody>
          <a:bodyPr wrap="square" rtlCol="0">
            <a:spAutoFit/>
          </a:bodyPr>
          <a:lstStyle/>
          <a:p>
            <a:pPr algn="l"/>
            <a:r>
              <a:rPr lang="en-US" dirty="0">
                <a:solidFill>
                  <a:srgbClr val="FF0000"/>
                </a:solidFill>
              </a:rPr>
              <a:t>Requires Inter-Integrated Circuit (I2C) protocol support on each Raspberry Pi</a:t>
            </a:r>
          </a:p>
        </p:txBody>
      </p:sp>
    </p:spTree>
    <p:extLst>
      <p:ext uri="{BB962C8B-B14F-4D97-AF65-F5344CB8AC3E}">
        <p14:creationId xmlns:p14="http://schemas.microsoft.com/office/powerpoint/2010/main" val="137688777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Raspberry Pi </a:t>
            </a:r>
            <a:r>
              <a:rPr lang="en-US" sz="3200" dirty="0" err="1"/>
              <a:t>IoT</a:t>
            </a:r>
            <a:r>
              <a:rPr lang="en-US" sz="3200" dirty="0"/>
              <a:t> Computing Lab</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43000" y="1162050"/>
            <a:ext cx="6858000" cy="5143500"/>
          </a:xfrm>
          <a:prstGeom prst="rect">
            <a:avLst/>
          </a:prstGeom>
          <a:scene3d>
            <a:camera prst="orthographicFront">
              <a:rot lat="0" lon="0" rev="5400000"/>
            </a:camera>
            <a:lightRig rig="threePt" dir="t"/>
          </a:scene3d>
        </p:spPr>
      </p:pic>
    </p:spTree>
    <p:extLst>
      <p:ext uri="{BB962C8B-B14F-4D97-AF65-F5344CB8AC3E}">
        <p14:creationId xmlns:p14="http://schemas.microsoft.com/office/powerpoint/2010/main" val="192443260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Results: </a:t>
            </a:r>
            <a:r>
              <a:rPr lang="en-US" sz="3200" dirty="0" err="1"/>
              <a:t>QuickSight</a:t>
            </a:r>
            <a:r>
              <a:rPr lang="en-US" sz="3200" dirty="0"/>
              <a:t> Dashboard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044"/>
          <a:stretch/>
        </p:blipFill>
        <p:spPr>
          <a:xfrm>
            <a:off x="533400" y="1219200"/>
            <a:ext cx="8011262" cy="4854639"/>
          </a:xfrm>
          <a:prstGeom prst="rect">
            <a:avLst/>
          </a:prstGeom>
        </p:spPr>
      </p:pic>
    </p:spTree>
    <p:extLst>
      <p:ext uri="{BB962C8B-B14F-4D97-AF65-F5344CB8AC3E}">
        <p14:creationId xmlns:p14="http://schemas.microsoft.com/office/powerpoint/2010/main" val="357540903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Results: </a:t>
            </a:r>
            <a:r>
              <a:rPr lang="en-US" sz="3200" dirty="0" err="1"/>
              <a:t>QuickSight</a:t>
            </a:r>
            <a:r>
              <a:rPr lang="en-US" sz="3200" dirty="0"/>
              <a:t> Mobile App</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187" y="1165669"/>
            <a:ext cx="3071813" cy="546373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9587" y="1180769"/>
            <a:ext cx="3071813" cy="5463731"/>
          </a:xfrm>
          <a:prstGeom prst="rect">
            <a:avLst/>
          </a:prstGeom>
        </p:spPr>
      </p:pic>
    </p:spTree>
    <p:extLst>
      <p:ext uri="{BB962C8B-B14F-4D97-AF65-F5344CB8AC3E}">
        <p14:creationId xmlns:p14="http://schemas.microsoft.com/office/powerpoint/2010/main" val="218477148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Overview of the Cloud</a:t>
            </a:r>
          </a:p>
        </p:txBody>
      </p:sp>
    </p:spTree>
    <p:extLst>
      <p:ext uri="{BB962C8B-B14F-4D97-AF65-F5344CB8AC3E}">
        <p14:creationId xmlns:p14="http://schemas.microsoft.com/office/powerpoint/2010/main" val="86316757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462837" cy="1139825"/>
          </a:xfrm>
        </p:spPr>
        <p:txBody>
          <a:bodyPr/>
          <a:lstStyle/>
          <a:p>
            <a:r>
              <a:rPr lang="en-US" sz="3200" dirty="0"/>
              <a:t>Mechanics: Raspberry Pi Sensor I/F</a:t>
            </a:r>
          </a:p>
        </p:txBody>
      </p:sp>
      <p:pic>
        <p:nvPicPr>
          <p:cNvPr id="5" name="Picture 4" descr="Diagram, schematic&#10;&#10;Description automatically generated">
            <a:extLst>
              <a:ext uri="{FF2B5EF4-FFF2-40B4-BE49-F238E27FC236}">
                <a16:creationId xmlns:a16="http://schemas.microsoft.com/office/drawing/2014/main" id="{7A9D1BC4-B3FB-48E9-B8F3-2C4C0E9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56" y="1158049"/>
            <a:ext cx="6291644" cy="5493163"/>
          </a:xfrm>
          <a:prstGeom prst="rect">
            <a:avLst/>
          </a:prstGeom>
        </p:spPr>
      </p:pic>
    </p:spTree>
    <p:extLst>
      <p:ext uri="{BB962C8B-B14F-4D97-AF65-F5344CB8AC3E}">
        <p14:creationId xmlns:p14="http://schemas.microsoft.com/office/powerpoint/2010/main" val="27562815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Mechanics: Things (</a:t>
            </a:r>
            <a:r>
              <a:rPr lang="en-US" sz="3200" dirty="0" err="1"/>
              <a:t>IoT</a:t>
            </a:r>
            <a:r>
              <a:rPr lang="en-US" sz="3200" dirty="0"/>
              <a:t> Devices)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3573591"/>
          </a:xfrm>
          <a:prstGeom prst="rect">
            <a:avLst/>
          </a:prstGeom>
        </p:spPr>
      </p:pic>
    </p:spTree>
    <p:extLst>
      <p:ext uri="{BB962C8B-B14F-4D97-AF65-F5344CB8AC3E}">
        <p14:creationId xmlns:p14="http://schemas.microsoft.com/office/powerpoint/2010/main" val="136456667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Mechanics: PKI Certs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54791"/>
            <a:ext cx="9144000" cy="3548418"/>
          </a:xfrm>
          <a:prstGeom prst="rect">
            <a:avLst/>
          </a:prstGeom>
        </p:spPr>
      </p:pic>
    </p:spTree>
    <p:extLst>
      <p:ext uri="{BB962C8B-B14F-4D97-AF65-F5344CB8AC3E}">
        <p14:creationId xmlns:p14="http://schemas.microsoft.com/office/powerpoint/2010/main" val="324850985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100" dirty="0"/>
              <a:t>Mechanics: PKI Certs with IAM Policies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 y="1143013"/>
            <a:ext cx="6497337" cy="26105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209800"/>
            <a:ext cx="4609219" cy="4453750"/>
          </a:xfrm>
          <a:prstGeom prst="rect">
            <a:avLst/>
          </a:prstGeom>
        </p:spPr>
      </p:pic>
    </p:spTree>
    <p:extLst>
      <p:ext uri="{BB962C8B-B14F-4D97-AF65-F5344CB8AC3E}">
        <p14:creationId xmlns:p14="http://schemas.microsoft.com/office/powerpoint/2010/main" val="184324251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8" cy="1139825"/>
          </a:xfrm>
        </p:spPr>
        <p:txBody>
          <a:bodyPr/>
          <a:lstStyle/>
          <a:p>
            <a:r>
              <a:rPr lang="en-US" sz="3100" dirty="0"/>
              <a:t>Mechanics: Auto Push to </a:t>
            </a:r>
            <a:r>
              <a:rPr lang="en-US" sz="3100" dirty="0" err="1"/>
              <a:t>IoT</a:t>
            </a:r>
            <a:r>
              <a:rPr lang="en-US" sz="3100" dirty="0"/>
              <a:t> Analytics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268"/>
          <a:stretch/>
        </p:blipFill>
        <p:spPr>
          <a:xfrm>
            <a:off x="1676400" y="1143000"/>
            <a:ext cx="5281397" cy="5517947"/>
          </a:xfrm>
          <a:prstGeom prst="rect">
            <a:avLst/>
          </a:prstGeom>
        </p:spPr>
      </p:pic>
    </p:spTree>
    <p:extLst>
      <p:ext uri="{BB962C8B-B14F-4D97-AF65-F5344CB8AC3E}">
        <p14:creationId xmlns:p14="http://schemas.microsoft.com/office/powerpoint/2010/main" val="294978695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Pull to Analytics Dataset</a:t>
            </a:r>
          </a:p>
        </p:txBody>
      </p:sp>
      <p:pic>
        <p:nvPicPr>
          <p:cNvPr id="3" name="Picture 2"/>
          <p:cNvPicPr>
            <a:picLocks noChangeAspect="1"/>
          </p:cNvPicPr>
          <p:nvPr/>
        </p:nvPicPr>
        <p:blipFill>
          <a:blip r:embed="rId3"/>
          <a:stretch>
            <a:fillRect/>
          </a:stretch>
        </p:blipFill>
        <p:spPr>
          <a:xfrm>
            <a:off x="129159" y="1143000"/>
            <a:ext cx="8878253" cy="5008721"/>
          </a:xfrm>
          <a:prstGeom prst="rect">
            <a:avLst/>
          </a:prstGeom>
        </p:spPr>
      </p:pic>
    </p:spTree>
    <p:extLst>
      <p:ext uri="{BB962C8B-B14F-4D97-AF65-F5344CB8AC3E}">
        <p14:creationId xmlns:p14="http://schemas.microsoft.com/office/powerpoint/2010/main" val="322268736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Refresh </a:t>
            </a:r>
            <a:r>
              <a:rPr lang="en-US" sz="3200" dirty="0" err="1"/>
              <a:t>QuickSight</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4021"/>
            <a:ext cx="9144000" cy="4855779"/>
          </a:xfrm>
          <a:prstGeom prst="rect">
            <a:avLst/>
          </a:prstGeom>
        </p:spPr>
      </p:pic>
    </p:spTree>
    <p:extLst>
      <p:ext uri="{BB962C8B-B14F-4D97-AF65-F5344CB8AC3E}">
        <p14:creationId xmlns:p14="http://schemas.microsoft.com/office/powerpoint/2010/main" val="53787191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err="1"/>
              <a:t>IoT</a:t>
            </a:r>
            <a:r>
              <a:rPr lang="en-US" sz="3200" dirty="0"/>
              <a:t> Analytics in its Full Generality</a:t>
            </a:r>
          </a:p>
        </p:txBody>
      </p:sp>
      <p:pic>
        <p:nvPicPr>
          <p:cNvPr id="3" name="Picture 2"/>
          <p:cNvPicPr>
            <a:picLocks noChangeAspect="1"/>
          </p:cNvPicPr>
          <p:nvPr/>
        </p:nvPicPr>
        <p:blipFill>
          <a:blip r:embed="rId3"/>
          <a:stretch>
            <a:fillRect/>
          </a:stretch>
        </p:blipFill>
        <p:spPr>
          <a:xfrm>
            <a:off x="990600" y="1143000"/>
            <a:ext cx="7216331" cy="5153787"/>
          </a:xfrm>
          <a:prstGeom prst="rect">
            <a:avLst/>
          </a:prstGeom>
        </p:spPr>
      </p:pic>
      <p:sp>
        <p:nvSpPr>
          <p:cNvPr id="5" name="TextBox 4"/>
          <p:cNvSpPr txBox="1"/>
          <p:nvPr/>
        </p:nvSpPr>
        <p:spPr>
          <a:xfrm>
            <a:off x="2007965" y="6322385"/>
            <a:ext cx="5181600" cy="307777"/>
          </a:xfrm>
          <a:prstGeom prst="rect">
            <a:avLst/>
          </a:prstGeom>
          <a:noFill/>
        </p:spPr>
        <p:txBody>
          <a:bodyPr wrap="square" rtlCol="0">
            <a:spAutoFit/>
          </a:bodyPr>
          <a:lstStyle/>
          <a:p>
            <a:r>
              <a:rPr lang="en-US" sz="1400" dirty="0"/>
              <a:t>https://console.aws.amazon.com/iotanalytics/v2/</a:t>
            </a:r>
          </a:p>
        </p:txBody>
      </p:sp>
    </p:spTree>
    <p:extLst>
      <p:ext uri="{BB962C8B-B14F-4D97-AF65-F5344CB8AC3E}">
        <p14:creationId xmlns:p14="http://schemas.microsoft.com/office/powerpoint/2010/main" val="378803171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Brief Azure </a:t>
            </a:r>
            <a:r>
              <a:rPr lang="en-US" sz="3200" dirty="0" err="1"/>
              <a:t>IoT</a:t>
            </a:r>
            <a:r>
              <a:rPr lang="en-US" sz="3200" dirty="0"/>
              <a:t> Experiment</a:t>
            </a:r>
          </a:p>
        </p:txBody>
      </p:sp>
      <p:sp>
        <p:nvSpPr>
          <p:cNvPr id="3" name="Content Placeholder 2"/>
          <p:cNvSpPr>
            <a:spLocks noGrp="1"/>
          </p:cNvSpPr>
          <p:nvPr>
            <p:ph sz="half" idx="1"/>
          </p:nvPr>
        </p:nvSpPr>
        <p:spPr/>
        <p:txBody>
          <a:bodyPr/>
          <a:lstStyle/>
          <a:p>
            <a:r>
              <a:rPr lang="en-US" dirty="0"/>
              <a:t>Used Azure free tier subscription for IoT Hub in the cloud</a:t>
            </a:r>
          </a:p>
          <a:p>
            <a:r>
              <a:rPr lang="en-US" dirty="0"/>
              <a:t>Used IoT Python SDK on Raspberry Pi</a:t>
            </a:r>
          </a:p>
          <a:p>
            <a:r>
              <a:rPr lang="en-US" sz="2800" dirty="0"/>
              <a:t>Unlike AWS, Azure has a Web-based Raspberry Pi IoT simulator</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241359" y="2362200"/>
            <a:ext cx="3909996" cy="2410641"/>
          </a:xfrm>
        </p:spPr>
      </p:pic>
      <p:sp>
        <p:nvSpPr>
          <p:cNvPr id="6" name="TextBox 5"/>
          <p:cNvSpPr txBox="1"/>
          <p:nvPr/>
        </p:nvSpPr>
        <p:spPr>
          <a:xfrm>
            <a:off x="5334000" y="5029200"/>
            <a:ext cx="3586163" cy="461665"/>
          </a:xfrm>
          <a:prstGeom prst="rect">
            <a:avLst/>
          </a:prstGeom>
          <a:noFill/>
        </p:spPr>
        <p:txBody>
          <a:bodyPr wrap="square" rtlCol="0">
            <a:spAutoFit/>
          </a:bodyPr>
          <a:lstStyle/>
          <a:p>
            <a:r>
              <a:rPr lang="en-US" sz="1200" dirty="0"/>
              <a:t>https://medium.com/pea-hive-platform/getting-started-azure-iot-hub-32b9732486</a:t>
            </a:r>
          </a:p>
        </p:txBody>
      </p:sp>
    </p:spTree>
    <p:extLst>
      <p:ext uri="{BB962C8B-B14F-4D97-AF65-F5344CB8AC3E}">
        <p14:creationId xmlns:p14="http://schemas.microsoft.com/office/powerpoint/2010/main" val="154617988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Azure Raspberry Pi Simulator</a:t>
            </a:r>
          </a:p>
        </p:txBody>
      </p:sp>
      <p:pic>
        <p:nvPicPr>
          <p:cNvPr id="11" name="Picture 10">
            <a:extLst>
              <a:ext uri="{FF2B5EF4-FFF2-40B4-BE49-F238E27FC236}">
                <a16:creationId xmlns:a16="http://schemas.microsoft.com/office/drawing/2014/main" id="{3CC0377B-F9F7-9464-12C6-DA75448FFCD2}"/>
              </a:ext>
            </a:extLst>
          </p:cNvPr>
          <p:cNvPicPr>
            <a:picLocks noChangeAspect="1"/>
          </p:cNvPicPr>
          <p:nvPr/>
        </p:nvPicPr>
        <p:blipFill rotWithShape="1">
          <a:blip r:embed="rId3"/>
          <a:srcRect b="10000"/>
          <a:stretch/>
        </p:blipFill>
        <p:spPr>
          <a:xfrm>
            <a:off x="2635250" y="1143000"/>
            <a:ext cx="3873500" cy="5577840"/>
          </a:xfrm>
          <a:prstGeom prst="rect">
            <a:avLst/>
          </a:prstGeom>
        </p:spPr>
      </p:pic>
    </p:spTree>
    <p:extLst>
      <p:ext uri="{BB962C8B-B14F-4D97-AF65-F5344CB8AC3E}">
        <p14:creationId xmlns:p14="http://schemas.microsoft.com/office/powerpoint/2010/main" val="334454097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i="1" dirty="0"/>
              <a:t>Virtual Machines vs. Containers</a:t>
            </a:r>
          </a:p>
        </p:txBody>
      </p:sp>
      <p:pic>
        <p:nvPicPr>
          <p:cNvPr id="4" name="Picture 3">
            <a:extLst>
              <a:ext uri="{FF2B5EF4-FFF2-40B4-BE49-F238E27FC236}">
                <a16:creationId xmlns:a16="http://schemas.microsoft.com/office/drawing/2014/main" id="{22064AFE-5E2C-E68D-37B3-77F850E7AB04}"/>
              </a:ext>
            </a:extLst>
          </p:cNvPr>
          <p:cNvPicPr>
            <a:picLocks noChangeAspect="1"/>
          </p:cNvPicPr>
          <p:nvPr/>
        </p:nvPicPr>
        <p:blipFill>
          <a:blip r:embed="rId3"/>
          <a:stretch>
            <a:fillRect/>
          </a:stretch>
        </p:blipFill>
        <p:spPr>
          <a:xfrm>
            <a:off x="0" y="1143000"/>
            <a:ext cx="9144000" cy="4629150"/>
          </a:xfrm>
          <a:prstGeom prst="rect">
            <a:avLst/>
          </a:prstGeom>
        </p:spPr>
      </p:pic>
      <p:sp>
        <p:nvSpPr>
          <p:cNvPr id="5" name="TextBox 4">
            <a:extLst>
              <a:ext uri="{FF2B5EF4-FFF2-40B4-BE49-F238E27FC236}">
                <a16:creationId xmlns:a16="http://schemas.microsoft.com/office/drawing/2014/main" id="{9BFDF639-B77F-3FAA-7776-66CEBC6FC277}"/>
              </a:ext>
            </a:extLst>
          </p:cNvPr>
          <p:cNvSpPr txBox="1"/>
          <p:nvPr/>
        </p:nvSpPr>
        <p:spPr>
          <a:xfrm>
            <a:off x="1447800" y="6400800"/>
            <a:ext cx="5695950" cy="246221"/>
          </a:xfrm>
          <a:prstGeom prst="rect">
            <a:avLst/>
          </a:prstGeom>
          <a:noFill/>
        </p:spPr>
        <p:txBody>
          <a:bodyPr wrap="square" rtlCol="0">
            <a:spAutoFit/>
          </a:bodyPr>
          <a:lstStyle/>
          <a:p>
            <a:r>
              <a:rPr lang="en-US" sz="1000" dirty="0"/>
              <a:t>https://www.weave.works/blog/a-practical-guide-to-choosing-between-docker-containers-and-vms</a:t>
            </a:r>
          </a:p>
        </p:txBody>
      </p:sp>
      <p:sp>
        <p:nvSpPr>
          <p:cNvPr id="6" name="TextBox 5">
            <a:extLst>
              <a:ext uri="{FF2B5EF4-FFF2-40B4-BE49-F238E27FC236}">
                <a16:creationId xmlns:a16="http://schemas.microsoft.com/office/drawing/2014/main" id="{1F6B2489-B490-E62B-F34C-5DBEE41C6A53}"/>
              </a:ext>
            </a:extLst>
          </p:cNvPr>
          <p:cNvSpPr txBox="1"/>
          <p:nvPr/>
        </p:nvSpPr>
        <p:spPr>
          <a:xfrm>
            <a:off x="152400" y="5791200"/>
            <a:ext cx="4267200" cy="369332"/>
          </a:xfrm>
          <a:prstGeom prst="rect">
            <a:avLst/>
          </a:prstGeom>
          <a:noFill/>
        </p:spPr>
        <p:txBody>
          <a:bodyPr wrap="square" rtlCol="0">
            <a:spAutoFit/>
          </a:bodyPr>
          <a:lstStyle/>
          <a:p>
            <a:r>
              <a:rPr lang="en-US" dirty="0">
                <a:solidFill>
                  <a:srgbClr val="FF0000"/>
                </a:solidFill>
              </a:rPr>
              <a:t>Virtualize the Hardware (Infrastructure)</a:t>
            </a:r>
          </a:p>
        </p:txBody>
      </p:sp>
      <p:sp>
        <p:nvSpPr>
          <p:cNvPr id="7" name="TextBox 6">
            <a:extLst>
              <a:ext uri="{FF2B5EF4-FFF2-40B4-BE49-F238E27FC236}">
                <a16:creationId xmlns:a16="http://schemas.microsoft.com/office/drawing/2014/main" id="{0A9CB182-B100-5D1C-4BFE-513F686239DF}"/>
              </a:ext>
            </a:extLst>
          </p:cNvPr>
          <p:cNvSpPr txBox="1"/>
          <p:nvPr/>
        </p:nvSpPr>
        <p:spPr>
          <a:xfrm>
            <a:off x="4495800" y="5791200"/>
            <a:ext cx="4648200" cy="646331"/>
          </a:xfrm>
          <a:prstGeom prst="rect">
            <a:avLst/>
          </a:prstGeom>
          <a:noFill/>
        </p:spPr>
        <p:txBody>
          <a:bodyPr wrap="square" rtlCol="0">
            <a:spAutoFit/>
          </a:bodyPr>
          <a:lstStyle/>
          <a:p>
            <a:r>
              <a:rPr lang="en-US" dirty="0">
                <a:solidFill>
                  <a:srgbClr val="FF0000"/>
                </a:solidFill>
              </a:rPr>
              <a:t>Containers Package Apps + Dependencies;</a:t>
            </a:r>
          </a:p>
          <a:p>
            <a:r>
              <a:rPr lang="en-US" dirty="0">
                <a:solidFill>
                  <a:srgbClr val="FF0000"/>
                </a:solidFill>
              </a:rPr>
              <a:t>Virtualize the Operating System.</a:t>
            </a:r>
          </a:p>
        </p:txBody>
      </p:sp>
    </p:spTree>
    <p:extLst>
      <p:ext uri="{BB962C8B-B14F-4D97-AF65-F5344CB8AC3E}">
        <p14:creationId xmlns:p14="http://schemas.microsoft.com/office/powerpoint/2010/main" val="126154835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Azure </a:t>
            </a:r>
            <a:r>
              <a:rPr lang="en-US" sz="3200" dirty="0" err="1"/>
              <a:t>IoT</a:t>
            </a:r>
            <a:r>
              <a:rPr lang="en-US" sz="3200" dirty="0"/>
              <a:t> Configuration</a:t>
            </a:r>
          </a:p>
        </p:txBody>
      </p:sp>
      <p:pic>
        <p:nvPicPr>
          <p:cNvPr id="8" name="Picture 7"/>
          <p:cNvPicPr>
            <a:picLocks noChangeAspect="1"/>
          </p:cNvPicPr>
          <p:nvPr/>
        </p:nvPicPr>
        <p:blipFill>
          <a:blip r:embed="rId3"/>
          <a:stretch>
            <a:fillRect/>
          </a:stretch>
        </p:blipFill>
        <p:spPr>
          <a:xfrm>
            <a:off x="1602302" y="1119900"/>
            <a:ext cx="7003388" cy="2766300"/>
          </a:xfrm>
          <a:prstGeom prst="rect">
            <a:avLst/>
          </a:prstGeom>
        </p:spPr>
      </p:pic>
      <p:pic>
        <p:nvPicPr>
          <p:cNvPr id="9" name="Picture 8"/>
          <p:cNvPicPr>
            <a:picLocks noChangeAspect="1"/>
          </p:cNvPicPr>
          <p:nvPr/>
        </p:nvPicPr>
        <p:blipFill>
          <a:blip r:embed="rId4"/>
          <a:stretch>
            <a:fillRect/>
          </a:stretch>
        </p:blipFill>
        <p:spPr>
          <a:xfrm>
            <a:off x="2148234" y="3886200"/>
            <a:ext cx="6995766" cy="2827265"/>
          </a:xfrm>
          <a:prstGeom prst="rect">
            <a:avLst/>
          </a:prstGeom>
        </p:spPr>
      </p:pic>
    </p:spTree>
    <p:extLst>
      <p:ext uri="{BB962C8B-B14F-4D97-AF65-F5344CB8AC3E}">
        <p14:creationId xmlns:p14="http://schemas.microsoft.com/office/powerpoint/2010/main" val="3055583170"/>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Azure </a:t>
            </a:r>
            <a:r>
              <a:rPr lang="en-US" sz="3200" dirty="0" err="1"/>
              <a:t>IoT</a:t>
            </a:r>
            <a:r>
              <a:rPr lang="en-US" sz="3200" dirty="0"/>
              <a:t> Input and Monitoring</a:t>
            </a:r>
          </a:p>
        </p:txBody>
      </p:sp>
      <p:pic>
        <p:nvPicPr>
          <p:cNvPr id="3" name="Picture 2"/>
          <p:cNvPicPr>
            <a:picLocks noChangeAspect="1"/>
          </p:cNvPicPr>
          <p:nvPr/>
        </p:nvPicPr>
        <p:blipFill>
          <a:blip r:embed="rId3"/>
          <a:stretch>
            <a:fillRect/>
          </a:stretch>
        </p:blipFill>
        <p:spPr>
          <a:xfrm>
            <a:off x="1604957" y="1119331"/>
            <a:ext cx="6387089" cy="2995469"/>
          </a:xfrm>
          <a:prstGeom prst="rect">
            <a:avLst/>
          </a:prstGeom>
        </p:spPr>
      </p:pic>
      <p:pic>
        <p:nvPicPr>
          <p:cNvPr id="4" name="Picture 3"/>
          <p:cNvPicPr>
            <a:picLocks noChangeAspect="1"/>
          </p:cNvPicPr>
          <p:nvPr/>
        </p:nvPicPr>
        <p:blipFill>
          <a:blip r:embed="rId4"/>
          <a:stretch>
            <a:fillRect/>
          </a:stretch>
        </p:blipFill>
        <p:spPr>
          <a:xfrm>
            <a:off x="2752419" y="4114799"/>
            <a:ext cx="6162981" cy="2588586"/>
          </a:xfrm>
          <a:prstGeom prst="rect">
            <a:avLst/>
          </a:prstGeom>
        </p:spPr>
      </p:pic>
    </p:spTree>
    <p:extLst>
      <p:ext uri="{BB962C8B-B14F-4D97-AF65-F5344CB8AC3E}">
        <p14:creationId xmlns:p14="http://schemas.microsoft.com/office/powerpoint/2010/main" val="166305330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Azure IoT Reference Architecture</a:t>
            </a:r>
          </a:p>
        </p:txBody>
      </p:sp>
      <p:pic>
        <p:nvPicPr>
          <p:cNvPr id="5" name="Picture 4">
            <a:extLst>
              <a:ext uri="{FF2B5EF4-FFF2-40B4-BE49-F238E27FC236}">
                <a16:creationId xmlns:a16="http://schemas.microsoft.com/office/drawing/2014/main" id="{F7E9B748-A55C-B959-9A9D-44A241A8F983}"/>
              </a:ext>
            </a:extLst>
          </p:cNvPr>
          <p:cNvPicPr>
            <a:picLocks noChangeAspect="1"/>
          </p:cNvPicPr>
          <p:nvPr/>
        </p:nvPicPr>
        <p:blipFill>
          <a:blip r:embed="rId3"/>
          <a:stretch>
            <a:fillRect/>
          </a:stretch>
        </p:blipFill>
        <p:spPr>
          <a:xfrm>
            <a:off x="0" y="1405467"/>
            <a:ext cx="9144000" cy="4614333"/>
          </a:xfrm>
          <a:prstGeom prst="rect">
            <a:avLst/>
          </a:prstGeom>
        </p:spPr>
      </p:pic>
      <p:sp>
        <p:nvSpPr>
          <p:cNvPr id="6" name="TextBox 5">
            <a:extLst>
              <a:ext uri="{FF2B5EF4-FFF2-40B4-BE49-F238E27FC236}">
                <a16:creationId xmlns:a16="http://schemas.microsoft.com/office/drawing/2014/main" id="{7CDD1BA9-5DA0-F1B9-3FE0-8FC55C52FD9D}"/>
              </a:ext>
            </a:extLst>
          </p:cNvPr>
          <p:cNvSpPr txBox="1"/>
          <p:nvPr/>
        </p:nvSpPr>
        <p:spPr>
          <a:xfrm>
            <a:off x="685800" y="6248400"/>
            <a:ext cx="6400800" cy="307777"/>
          </a:xfrm>
          <a:prstGeom prst="rect">
            <a:avLst/>
          </a:prstGeom>
          <a:noFill/>
        </p:spPr>
        <p:txBody>
          <a:bodyPr wrap="square" rtlCol="0">
            <a:spAutoFit/>
          </a:bodyPr>
          <a:lstStyle/>
          <a:p>
            <a:r>
              <a:rPr lang="en-US" sz="1400" dirty="0"/>
              <a:t>https://learn.microsoft.com/en-us/azure/architecture/reference-architectures/iot</a:t>
            </a:r>
          </a:p>
        </p:txBody>
      </p:sp>
    </p:spTree>
    <p:extLst>
      <p:ext uri="{BB962C8B-B14F-4D97-AF65-F5344CB8AC3E}">
        <p14:creationId xmlns:p14="http://schemas.microsoft.com/office/powerpoint/2010/main" val="2430514042"/>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Edge Computing</a:t>
            </a:r>
          </a:p>
        </p:txBody>
      </p:sp>
    </p:spTree>
    <p:extLst>
      <p:ext uri="{BB962C8B-B14F-4D97-AF65-F5344CB8AC3E}">
        <p14:creationId xmlns:p14="http://schemas.microsoft.com/office/powerpoint/2010/main" val="163783789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Edge Computing in AWS</a:t>
            </a:r>
          </a:p>
        </p:txBody>
      </p:sp>
      <p:sp>
        <p:nvSpPr>
          <p:cNvPr id="3" name="Content Placeholder 2"/>
          <p:cNvSpPr>
            <a:spLocks noGrp="1"/>
          </p:cNvSpPr>
          <p:nvPr>
            <p:ph sz="half" idx="1"/>
          </p:nvPr>
        </p:nvSpPr>
        <p:spPr>
          <a:xfrm>
            <a:off x="1600200" y="1260475"/>
            <a:ext cx="7391400" cy="2168525"/>
          </a:xfrm>
        </p:spPr>
        <p:txBody>
          <a:bodyPr/>
          <a:lstStyle/>
          <a:p>
            <a:r>
              <a:rPr lang="en-US" sz="2800" dirty="0"/>
              <a:t>As is the case with IoT Computing, AWS has a rich set of Console-based Edge services and device SDKs for several languages</a:t>
            </a:r>
          </a:p>
          <a:p>
            <a:r>
              <a:rPr lang="en-US" dirty="0"/>
              <a:t>Greengrass is the SDK for AWS Edge Computing, which comes bundled with the AWS IoT Device SDK</a:t>
            </a:r>
          </a:p>
          <a:p>
            <a:pPr lvl="1"/>
            <a:r>
              <a:rPr lang="en-US" sz="2000" dirty="0"/>
              <a:t>Special configuration of Edge device required</a:t>
            </a:r>
          </a:p>
          <a:p>
            <a:r>
              <a:rPr lang="en-US" dirty="0"/>
              <a:t>I used v1.11 of the Greengrass Python SDK; v2 has a very different architecture.</a:t>
            </a:r>
          </a:p>
          <a:p>
            <a:pPr lvl="1"/>
            <a:r>
              <a:rPr lang="en-US" sz="2000" dirty="0"/>
              <a:t>v2 is Java-based and incomplete (at the time of the project)</a:t>
            </a:r>
          </a:p>
          <a:p>
            <a:pPr lvl="1"/>
            <a:r>
              <a:rPr lang="en-US" sz="2000" dirty="0"/>
              <a:t>Seems more abstract and complex than v1</a:t>
            </a:r>
          </a:p>
        </p:txBody>
      </p:sp>
    </p:spTree>
    <p:extLst>
      <p:ext uri="{BB962C8B-B14F-4D97-AF65-F5344CB8AC3E}">
        <p14:creationId xmlns:p14="http://schemas.microsoft.com/office/powerpoint/2010/main" val="365004800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Popular AWS Edge Devices</a:t>
            </a:r>
          </a:p>
        </p:txBody>
      </p:sp>
      <p:sp>
        <p:nvSpPr>
          <p:cNvPr id="4" name="TextBox 3"/>
          <p:cNvSpPr txBox="1"/>
          <p:nvPr/>
        </p:nvSpPr>
        <p:spPr>
          <a:xfrm>
            <a:off x="381000" y="5117068"/>
            <a:ext cx="2387403" cy="369332"/>
          </a:xfrm>
          <a:prstGeom prst="rect">
            <a:avLst/>
          </a:prstGeom>
          <a:noFill/>
        </p:spPr>
        <p:txBody>
          <a:bodyPr wrap="square" rtlCol="0">
            <a:spAutoFit/>
          </a:bodyPr>
          <a:lstStyle/>
          <a:p>
            <a:r>
              <a:rPr lang="en-US" dirty="0"/>
              <a:t>AWS Snowball Edge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5351" y="4038600"/>
            <a:ext cx="2418249" cy="1134686"/>
          </a:xfrm>
          <a:prstGeom prst="rect">
            <a:avLst/>
          </a:prstGeom>
        </p:spPr>
      </p:pic>
      <p:sp>
        <p:nvSpPr>
          <p:cNvPr id="7" name="TextBox 6"/>
          <p:cNvSpPr txBox="1"/>
          <p:nvPr/>
        </p:nvSpPr>
        <p:spPr>
          <a:xfrm>
            <a:off x="3810000" y="5117068"/>
            <a:ext cx="2057400" cy="369332"/>
          </a:xfrm>
          <a:prstGeom prst="rect">
            <a:avLst/>
          </a:prstGeom>
          <a:noFill/>
        </p:spPr>
        <p:txBody>
          <a:bodyPr wrap="square" rtlCol="0">
            <a:spAutoFit/>
          </a:bodyPr>
          <a:lstStyle/>
          <a:p>
            <a:r>
              <a:rPr lang="en-US" dirty="0"/>
              <a:t>AWS </a:t>
            </a:r>
            <a:r>
              <a:rPr lang="en-US" dirty="0" err="1"/>
              <a:t>Snowcone</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6533"/>
          <a:stretch/>
        </p:blipFill>
        <p:spPr>
          <a:xfrm>
            <a:off x="6844533" y="4673693"/>
            <a:ext cx="1232667" cy="507907"/>
          </a:xfrm>
          <a:prstGeom prst="rect">
            <a:avLst/>
          </a:prstGeom>
        </p:spPr>
      </p:pic>
      <p:sp>
        <p:nvSpPr>
          <p:cNvPr id="9" name="TextBox 8"/>
          <p:cNvSpPr txBox="1"/>
          <p:nvPr/>
        </p:nvSpPr>
        <p:spPr>
          <a:xfrm>
            <a:off x="6477000" y="5105400"/>
            <a:ext cx="2057400" cy="369332"/>
          </a:xfrm>
          <a:prstGeom prst="rect">
            <a:avLst/>
          </a:prstGeom>
          <a:noFill/>
        </p:spPr>
        <p:txBody>
          <a:bodyPr wrap="square" rtlCol="0">
            <a:spAutoFit/>
          </a:bodyPr>
          <a:lstStyle/>
          <a:p>
            <a:r>
              <a:rPr lang="en-US" dirty="0"/>
              <a:t>Raspberry Pi 4</a:t>
            </a:r>
          </a:p>
        </p:txBody>
      </p:sp>
      <p:pic>
        <p:nvPicPr>
          <p:cNvPr id="10" name="Picture 9">
            <a:extLst>
              <a:ext uri="{FF2B5EF4-FFF2-40B4-BE49-F238E27FC236}">
                <a16:creationId xmlns:a16="http://schemas.microsoft.com/office/drawing/2014/main" id="{E1DCE9E5-FDF2-4D26-97C0-808882191335}"/>
              </a:ext>
            </a:extLst>
          </p:cNvPr>
          <p:cNvPicPr>
            <a:picLocks noChangeAspect="1"/>
          </p:cNvPicPr>
          <p:nvPr/>
        </p:nvPicPr>
        <p:blipFill rotWithShape="1">
          <a:blip r:embed="rId5">
            <a:extLst>
              <a:ext uri="{28A0092B-C50C-407E-A947-70E740481C1C}">
                <a14:useLocalDpi xmlns:a14="http://schemas.microsoft.com/office/drawing/2010/main" val="0"/>
              </a:ext>
            </a:extLst>
          </a:blip>
          <a:srcRect l="20780" t="5022" r="20780" b="2558"/>
          <a:stretch/>
        </p:blipFill>
        <p:spPr>
          <a:xfrm>
            <a:off x="227169" y="1219199"/>
            <a:ext cx="3319182" cy="3940254"/>
          </a:xfrm>
          <a:prstGeom prst="rect">
            <a:avLst/>
          </a:prstGeom>
        </p:spPr>
      </p:pic>
      <p:pic>
        <p:nvPicPr>
          <p:cNvPr id="12" name="Picture 11">
            <a:extLst>
              <a:ext uri="{FF2B5EF4-FFF2-40B4-BE49-F238E27FC236}">
                <a16:creationId xmlns:a16="http://schemas.microsoft.com/office/drawing/2014/main" id="{D7A06691-895E-4C53-AD70-5DBA4B8EAC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2509" y="1725257"/>
            <a:ext cx="1844891" cy="1463111"/>
          </a:xfrm>
          <a:prstGeom prst="rect">
            <a:avLst/>
          </a:prstGeom>
        </p:spPr>
      </p:pic>
      <p:sp>
        <p:nvSpPr>
          <p:cNvPr id="11" name="TextBox 10">
            <a:extLst>
              <a:ext uri="{FF2B5EF4-FFF2-40B4-BE49-F238E27FC236}">
                <a16:creationId xmlns:a16="http://schemas.microsoft.com/office/drawing/2014/main" id="{2B7293C9-93AB-4BFF-AE95-3FD3C0C17BDF}"/>
              </a:ext>
            </a:extLst>
          </p:cNvPr>
          <p:cNvSpPr txBox="1"/>
          <p:nvPr/>
        </p:nvSpPr>
        <p:spPr>
          <a:xfrm>
            <a:off x="3810000" y="3212068"/>
            <a:ext cx="2057400" cy="369332"/>
          </a:xfrm>
          <a:prstGeom prst="rect">
            <a:avLst/>
          </a:prstGeom>
          <a:noFill/>
        </p:spPr>
        <p:txBody>
          <a:bodyPr wrap="square" rtlCol="0">
            <a:spAutoFit/>
          </a:bodyPr>
          <a:lstStyle/>
          <a:p>
            <a:r>
              <a:rPr lang="en-US" dirty="0"/>
              <a:t>Size comparison</a:t>
            </a:r>
          </a:p>
        </p:txBody>
      </p:sp>
    </p:spTree>
    <p:extLst>
      <p:ext uri="{BB962C8B-B14F-4D97-AF65-F5344CB8AC3E}">
        <p14:creationId xmlns:p14="http://schemas.microsoft.com/office/powerpoint/2010/main" val="299623230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AWS Edge Computing Architecture</a:t>
            </a:r>
          </a:p>
        </p:txBody>
      </p:sp>
      <p:sp>
        <p:nvSpPr>
          <p:cNvPr id="3" name="Content Placeholder 2"/>
          <p:cNvSpPr>
            <a:spLocks noGrp="1"/>
          </p:cNvSpPr>
          <p:nvPr>
            <p:ph sz="half" idx="1"/>
          </p:nvPr>
        </p:nvSpPr>
        <p:spPr>
          <a:xfrm>
            <a:off x="1600200" y="990600"/>
            <a:ext cx="7543800" cy="5091926"/>
          </a:xfrm>
        </p:spPr>
        <p:txBody>
          <a:bodyPr/>
          <a:lstStyle/>
          <a:p>
            <a:r>
              <a:rPr lang="en-US" sz="2800" dirty="0"/>
              <a:t>MQTT (</a:t>
            </a:r>
            <a:r>
              <a:rPr lang="en-US" dirty="0"/>
              <a:t>Message Queuing Telemetry Transport) pub/sub </a:t>
            </a:r>
            <a:r>
              <a:rPr lang="en-US" sz="2800" dirty="0"/>
              <a:t>messages</a:t>
            </a:r>
          </a:p>
          <a:p>
            <a:r>
              <a:rPr lang="en-US" sz="2800" dirty="0"/>
              <a:t>Device-specific PKI certs / IAM policies</a:t>
            </a:r>
          </a:p>
          <a:p>
            <a:r>
              <a:rPr lang="en-US" dirty="0"/>
              <a:t>Devices are aggregated into a </a:t>
            </a:r>
            <a:r>
              <a:rPr lang="en-US" dirty="0" err="1"/>
              <a:t>Greengrass</a:t>
            </a:r>
            <a:r>
              <a:rPr lang="en-US" dirty="0"/>
              <a:t> Group that has a known Edge device, called a </a:t>
            </a:r>
            <a:r>
              <a:rPr lang="en-US" dirty="0" err="1"/>
              <a:t>Greengrass</a:t>
            </a:r>
            <a:r>
              <a:rPr lang="en-US" dirty="0"/>
              <a:t> Core</a:t>
            </a:r>
          </a:p>
          <a:p>
            <a:pPr lvl="1"/>
            <a:r>
              <a:rPr lang="en-US" sz="2000" dirty="0"/>
              <a:t>All devices must be able to find the Core</a:t>
            </a:r>
          </a:p>
          <a:p>
            <a:pPr lvl="1"/>
            <a:r>
              <a:rPr lang="en-US" sz="2000" dirty="0"/>
              <a:t>A message subscription table controls all interactions</a:t>
            </a:r>
          </a:p>
          <a:p>
            <a:r>
              <a:rPr lang="en-US" sz="2800" dirty="0"/>
              <a:t>Edge device invokes key AWS services with Connectors via MQTT, not API calls</a:t>
            </a:r>
          </a:p>
          <a:p>
            <a:r>
              <a:rPr lang="en-US" dirty="0"/>
              <a:t>Sensitive parameters are stored in AWS Secrets Manager and retrieved by Edge</a:t>
            </a:r>
            <a:endParaRPr lang="en-US" sz="2800" dirty="0"/>
          </a:p>
        </p:txBody>
      </p:sp>
      <p:sp>
        <p:nvSpPr>
          <p:cNvPr id="5" name="TextBox 4">
            <a:extLst>
              <a:ext uri="{FF2B5EF4-FFF2-40B4-BE49-F238E27FC236}">
                <a16:creationId xmlns:a16="http://schemas.microsoft.com/office/drawing/2014/main" id="{2727C985-1744-43BB-A3AD-BDD18FD5F087}"/>
              </a:ext>
            </a:extLst>
          </p:cNvPr>
          <p:cNvSpPr txBox="1"/>
          <p:nvPr/>
        </p:nvSpPr>
        <p:spPr>
          <a:xfrm>
            <a:off x="76200" y="2685871"/>
            <a:ext cx="1600200" cy="1477328"/>
          </a:xfrm>
          <a:prstGeom prst="rect">
            <a:avLst/>
          </a:prstGeom>
          <a:noFill/>
        </p:spPr>
        <p:txBody>
          <a:bodyPr wrap="square" rtlCol="0">
            <a:spAutoFit/>
          </a:bodyPr>
          <a:lstStyle/>
          <a:p>
            <a:pPr algn="l"/>
            <a:r>
              <a:rPr lang="en-US" dirty="0">
                <a:solidFill>
                  <a:srgbClr val="FF0000"/>
                </a:solidFill>
              </a:rPr>
              <a:t>The Greengrass Core device is the MQTT broker</a:t>
            </a:r>
          </a:p>
        </p:txBody>
      </p:sp>
      <p:sp>
        <p:nvSpPr>
          <p:cNvPr id="6" name="TextBox 5">
            <a:extLst>
              <a:ext uri="{FF2B5EF4-FFF2-40B4-BE49-F238E27FC236}">
                <a16:creationId xmlns:a16="http://schemas.microsoft.com/office/drawing/2014/main" id="{ECFC809A-6DC0-4158-B81F-509B821E801C}"/>
              </a:ext>
            </a:extLst>
          </p:cNvPr>
          <p:cNvSpPr txBox="1"/>
          <p:nvPr/>
        </p:nvSpPr>
        <p:spPr>
          <a:xfrm>
            <a:off x="76200" y="4694872"/>
            <a:ext cx="1600200" cy="1477328"/>
          </a:xfrm>
          <a:prstGeom prst="rect">
            <a:avLst/>
          </a:prstGeom>
          <a:noFill/>
        </p:spPr>
        <p:txBody>
          <a:bodyPr wrap="square" rtlCol="0">
            <a:spAutoFit/>
          </a:bodyPr>
          <a:lstStyle/>
          <a:p>
            <a:pPr algn="l"/>
            <a:r>
              <a:rPr lang="en-US" dirty="0">
                <a:solidFill>
                  <a:srgbClr val="FF0000"/>
                </a:solidFill>
              </a:rPr>
              <a:t>Connectors let Edge device talk to key cloud services</a:t>
            </a:r>
          </a:p>
        </p:txBody>
      </p:sp>
    </p:spTree>
    <p:extLst>
      <p:ext uri="{BB962C8B-B14F-4D97-AF65-F5344CB8AC3E}">
        <p14:creationId xmlns:p14="http://schemas.microsoft.com/office/powerpoint/2010/main" val="204981899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Edge Computing Prototype</a:t>
            </a:r>
          </a:p>
        </p:txBody>
      </p:sp>
      <p:sp>
        <p:nvSpPr>
          <p:cNvPr id="3" name="Content Placeholder 2"/>
          <p:cNvSpPr>
            <a:spLocks noGrp="1"/>
          </p:cNvSpPr>
          <p:nvPr>
            <p:ph sz="half" idx="1"/>
          </p:nvPr>
        </p:nvSpPr>
        <p:spPr/>
        <p:txBody>
          <a:bodyPr/>
          <a:lstStyle/>
          <a:p>
            <a:r>
              <a:rPr lang="en-US" sz="2800" dirty="0"/>
              <a:t>Two Raspberry Pi 3 B+ devices with analog water level sensors send data to Edge device</a:t>
            </a:r>
          </a:p>
          <a:p>
            <a:r>
              <a:rPr lang="en-US" dirty="0"/>
              <a:t>Edge device (Pi 4) aggregates, forecasts, sends metrics, SMS texts</a:t>
            </a:r>
          </a:p>
          <a:p>
            <a:r>
              <a:rPr lang="en-US" dirty="0"/>
              <a:t>CloudWatch Dashboard monitors in cloud</a:t>
            </a:r>
            <a:endParaRPr lang="en-US" sz="2800" dirty="0"/>
          </a:p>
        </p:txBody>
      </p:sp>
      <p:sp>
        <p:nvSpPr>
          <p:cNvPr id="4" name="Content Placeholder 3"/>
          <p:cNvSpPr>
            <a:spLocks noGrp="1"/>
          </p:cNvSpPr>
          <p:nvPr>
            <p:ph sz="half" idx="2"/>
          </p:nvPr>
        </p:nvSpPr>
        <p:spPr>
          <a:xfrm>
            <a:off x="5372100" y="1260475"/>
            <a:ext cx="3771900" cy="4530725"/>
          </a:xfrm>
        </p:spPr>
        <p:txBody>
          <a:bodyPr/>
          <a:lstStyle/>
          <a:p>
            <a:r>
              <a:rPr lang="en-US" dirty="0"/>
              <a:t>Emergency Alarm:</a:t>
            </a:r>
          </a:p>
          <a:p>
            <a:pPr lvl="1"/>
            <a:r>
              <a:rPr lang="en-US" sz="2000" dirty="0"/>
              <a:t>X% of devices above Y% water level threshold</a:t>
            </a:r>
          </a:p>
          <a:p>
            <a:r>
              <a:rPr lang="en-US" dirty="0"/>
              <a:t>Warning Alarm:</a:t>
            </a:r>
          </a:p>
          <a:p>
            <a:pPr lvl="1"/>
            <a:r>
              <a:rPr lang="en-US" sz="2000" dirty="0"/>
              <a:t>One or more devices forecasted (through linear regression in scikit-learn) to exceed threshold within the next Z minutes</a:t>
            </a:r>
          </a:p>
          <a:p>
            <a:r>
              <a:rPr lang="en-US" dirty="0"/>
              <a:t>All alarms displayed on Dashboard, phone text (SMS), email (SNS)</a:t>
            </a:r>
          </a:p>
        </p:txBody>
      </p:sp>
      <p:sp>
        <p:nvSpPr>
          <p:cNvPr id="5" name="TextBox 4">
            <a:extLst>
              <a:ext uri="{FF2B5EF4-FFF2-40B4-BE49-F238E27FC236}">
                <a16:creationId xmlns:a16="http://schemas.microsoft.com/office/drawing/2014/main" id="{942F7E40-317D-4A74-9D99-9ADCC43ABF47}"/>
              </a:ext>
            </a:extLst>
          </p:cNvPr>
          <p:cNvSpPr txBox="1"/>
          <p:nvPr/>
        </p:nvSpPr>
        <p:spPr>
          <a:xfrm>
            <a:off x="230982" y="1369874"/>
            <a:ext cx="1600200" cy="2308324"/>
          </a:xfrm>
          <a:prstGeom prst="rect">
            <a:avLst/>
          </a:prstGeom>
          <a:noFill/>
        </p:spPr>
        <p:txBody>
          <a:bodyPr wrap="square" rtlCol="0">
            <a:spAutoFit/>
          </a:bodyPr>
          <a:lstStyle/>
          <a:p>
            <a:pPr algn="l"/>
            <a:r>
              <a:rPr lang="en-US" dirty="0">
                <a:solidFill>
                  <a:srgbClr val="FF0000"/>
                </a:solidFill>
              </a:rPr>
              <a:t>Requires Serial Peripheral Interface (SPI) protocol support on the Raspberry Pi</a:t>
            </a:r>
          </a:p>
        </p:txBody>
      </p:sp>
    </p:spTree>
    <p:extLst>
      <p:ext uri="{BB962C8B-B14F-4D97-AF65-F5344CB8AC3E}">
        <p14:creationId xmlns:p14="http://schemas.microsoft.com/office/powerpoint/2010/main" val="31228364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Edge Prototype Architecture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09301"/>
            <a:ext cx="9144000" cy="403939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800" y="4114800"/>
            <a:ext cx="782828" cy="1200531"/>
          </a:xfrm>
          <a:prstGeom prst="rect">
            <a:avLst/>
          </a:prstGeom>
        </p:spPr>
      </p:pic>
      <p:sp>
        <p:nvSpPr>
          <p:cNvPr id="5" name="TextBox 4"/>
          <p:cNvSpPr txBox="1"/>
          <p:nvPr/>
        </p:nvSpPr>
        <p:spPr>
          <a:xfrm>
            <a:off x="304800" y="5403503"/>
            <a:ext cx="1828800" cy="692497"/>
          </a:xfrm>
          <a:prstGeom prst="rect">
            <a:avLst/>
          </a:prstGeom>
          <a:noFill/>
        </p:spPr>
        <p:txBody>
          <a:bodyPr wrap="square" rtlCol="0">
            <a:spAutoFit/>
          </a:bodyPr>
          <a:lstStyle/>
          <a:p>
            <a:r>
              <a:rPr lang="en-US" sz="1300" dirty="0">
                <a:solidFill>
                  <a:srgbClr val="FF0000"/>
                </a:solidFill>
              </a:rPr>
              <a:t>HW-038-compatible analog water level sensor</a:t>
            </a:r>
          </a:p>
        </p:txBody>
      </p:sp>
    </p:spTree>
    <p:extLst>
      <p:ext uri="{BB962C8B-B14F-4D97-AF65-F5344CB8AC3E}">
        <p14:creationId xmlns:p14="http://schemas.microsoft.com/office/powerpoint/2010/main" val="214064086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Raspberry Pi Edge Computing Lab</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6801" y="1143000"/>
            <a:ext cx="6952599" cy="5215239"/>
          </a:xfrm>
          <a:prstGeom prst="rect">
            <a:avLst/>
          </a:prstGeom>
        </p:spPr>
      </p:pic>
    </p:spTree>
    <p:extLst>
      <p:ext uri="{BB962C8B-B14F-4D97-AF65-F5344CB8AC3E}">
        <p14:creationId xmlns:p14="http://schemas.microsoft.com/office/powerpoint/2010/main" val="106305922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i="1" dirty="0"/>
              <a:t>Cloud Service Categories</a:t>
            </a:r>
          </a:p>
        </p:txBody>
      </p:sp>
      <p:sp>
        <p:nvSpPr>
          <p:cNvPr id="3" name="Content Placeholder 2"/>
          <p:cNvSpPr>
            <a:spLocks noGrp="1"/>
          </p:cNvSpPr>
          <p:nvPr>
            <p:ph idx="1"/>
          </p:nvPr>
        </p:nvSpPr>
        <p:spPr>
          <a:xfrm>
            <a:off x="1600200" y="1031875"/>
            <a:ext cx="7543800" cy="4530725"/>
          </a:xfrm>
        </p:spPr>
        <p:txBody>
          <a:bodyPr/>
          <a:lstStyle/>
          <a:p>
            <a:r>
              <a:rPr lang="en-US" sz="2800" dirty="0"/>
              <a:t>Infrastructure-as-a-Service (IaaS)</a:t>
            </a:r>
          </a:p>
          <a:p>
            <a:pPr lvl="1"/>
            <a:r>
              <a:rPr lang="en-US" sz="2000" dirty="0"/>
              <a:t>Virtual machines with full access and responsibility</a:t>
            </a:r>
          </a:p>
          <a:p>
            <a:pPr lvl="1"/>
            <a:r>
              <a:rPr lang="en-US" sz="2000" dirty="0"/>
              <a:t>Software-defined networking and security</a:t>
            </a:r>
          </a:p>
          <a:p>
            <a:r>
              <a:rPr lang="en-US" sz="2800" dirty="0"/>
              <a:t>Platform-as-a-Service (PaaS)</a:t>
            </a:r>
          </a:p>
          <a:p>
            <a:pPr lvl="1"/>
            <a:r>
              <a:rPr lang="en-US" sz="2000" dirty="0"/>
              <a:t>Deploy code on cloud platform with no access to server</a:t>
            </a:r>
          </a:p>
          <a:p>
            <a:r>
              <a:rPr lang="en-US" sz="2800" dirty="0"/>
              <a:t>Software-as-a-Service (SaaS)</a:t>
            </a:r>
          </a:p>
          <a:p>
            <a:pPr lvl="1"/>
            <a:r>
              <a:rPr lang="en-US" sz="2000" dirty="0"/>
              <a:t>Run application directly on cloud (e.g., Google Workspace)</a:t>
            </a:r>
          </a:p>
          <a:p>
            <a:r>
              <a:rPr lang="en-US" sz="2800" dirty="0"/>
              <a:t>Serverless (short, stateless, event-driven)</a:t>
            </a:r>
          </a:p>
          <a:p>
            <a:pPr lvl="1"/>
            <a:r>
              <a:rPr lang="en-US" sz="2000" dirty="0"/>
              <a:t>Function-as-a-Service (</a:t>
            </a:r>
            <a:r>
              <a:rPr lang="en-US" sz="2000" dirty="0" err="1"/>
              <a:t>FaaS</a:t>
            </a:r>
            <a:r>
              <a:rPr lang="en-US" sz="2000" dirty="0"/>
              <a:t>) [code]</a:t>
            </a:r>
          </a:p>
          <a:p>
            <a:pPr lvl="1"/>
            <a:r>
              <a:rPr lang="en-US" sz="2000" dirty="0"/>
              <a:t>Container-as-a-Service (CaaS) [container]</a:t>
            </a:r>
          </a:p>
          <a:p>
            <a:pPr lvl="1"/>
            <a:r>
              <a:rPr lang="en-US" sz="2000" dirty="0"/>
              <a:t>Workflow-as-a-Service (</a:t>
            </a:r>
            <a:r>
              <a:rPr lang="en-US" sz="2000" dirty="0" err="1"/>
              <a:t>WaaS</a:t>
            </a:r>
            <a:r>
              <a:rPr lang="en-US" sz="2000" dirty="0"/>
              <a:t>) [graphical workflow]</a:t>
            </a:r>
          </a:p>
          <a:p>
            <a:r>
              <a:rPr lang="en-US" sz="2800" dirty="0"/>
              <a:t>Managed Service</a:t>
            </a:r>
          </a:p>
          <a:p>
            <a:pPr lvl="1"/>
            <a:r>
              <a:rPr lang="en-US" sz="2000" dirty="0"/>
              <a:t>Serverless service from cloud vendor</a:t>
            </a:r>
          </a:p>
        </p:txBody>
      </p:sp>
      <p:sp>
        <p:nvSpPr>
          <p:cNvPr id="4" name="TextBox 3">
            <a:extLst>
              <a:ext uri="{FF2B5EF4-FFF2-40B4-BE49-F238E27FC236}">
                <a16:creationId xmlns:a16="http://schemas.microsoft.com/office/drawing/2014/main" id="{5737F7FB-11FE-5A81-135B-9D42ABCB39CD}"/>
              </a:ext>
            </a:extLst>
          </p:cNvPr>
          <p:cNvSpPr txBox="1"/>
          <p:nvPr/>
        </p:nvSpPr>
        <p:spPr>
          <a:xfrm>
            <a:off x="0" y="914400"/>
            <a:ext cx="1676400" cy="923330"/>
          </a:xfrm>
          <a:prstGeom prst="rect">
            <a:avLst/>
          </a:prstGeom>
          <a:noFill/>
        </p:spPr>
        <p:txBody>
          <a:bodyPr wrap="square" rtlCol="0">
            <a:spAutoFit/>
          </a:bodyPr>
          <a:lstStyle/>
          <a:p>
            <a:r>
              <a:rPr lang="en-US" dirty="0">
                <a:solidFill>
                  <a:srgbClr val="FF0000"/>
                </a:solidFill>
              </a:rPr>
              <a:t>Known VM, accessible, your code</a:t>
            </a:r>
          </a:p>
        </p:txBody>
      </p:sp>
      <p:sp>
        <p:nvSpPr>
          <p:cNvPr id="5" name="TextBox 4">
            <a:extLst>
              <a:ext uri="{FF2B5EF4-FFF2-40B4-BE49-F238E27FC236}">
                <a16:creationId xmlns:a16="http://schemas.microsoft.com/office/drawing/2014/main" id="{F4562B9D-0508-A363-D6BC-B49D76359076}"/>
              </a:ext>
            </a:extLst>
          </p:cNvPr>
          <p:cNvSpPr txBox="1"/>
          <p:nvPr/>
        </p:nvSpPr>
        <p:spPr>
          <a:xfrm>
            <a:off x="0" y="1981200"/>
            <a:ext cx="1524000" cy="923330"/>
          </a:xfrm>
          <a:prstGeom prst="rect">
            <a:avLst/>
          </a:prstGeom>
          <a:noFill/>
        </p:spPr>
        <p:txBody>
          <a:bodyPr wrap="square" rtlCol="0">
            <a:spAutoFit/>
          </a:bodyPr>
          <a:lstStyle/>
          <a:p>
            <a:r>
              <a:rPr lang="en-US" dirty="0">
                <a:solidFill>
                  <a:srgbClr val="FF0000"/>
                </a:solidFill>
              </a:rPr>
              <a:t>Known VM, inaccessible, your code</a:t>
            </a:r>
          </a:p>
        </p:txBody>
      </p:sp>
      <p:sp>
        <p:nvSpPr>
          <p:cNvPr id="6" name="TextBox 5">
            <a:extLst>
              <a:ext uri="{FF2B5EF4-FFF2-40B4-BE49-F238E27FC236}">
                <a16:creationId xmlns:a16="http://schemas.microsoft.com/office/drawing/2014/main" id="{996FEBAA-D535-4307-938C-79FA39E6986F}"/>
              </a:ext>
            </a:extLst>
          </p:cNvPr>
          <p:cNvSpPr txBox="1"/>
          <p:nvPr/>
        </p:nvSpPr>
        <p:spPr>
          <a:xfrm>
            <a:off x="-1" y="3115270"/>
            <a:ext cx="1635071" cy="923330"/>
          </a:xfrm>
          <a:prstGeom prst="rect">
            <a:avLst/>
          </a:prstGeom>
          <a:noFill/>
        </p:spPr>
        <p:txBody>
          <a:bodyPr wrap="square" rtlCol="0">
            <a:spAutoFit/>
          </a:bodyPr>
          <a:lstStyle/>
          <a:p>
            <a:r>
              <a:rPr lang="en-US" dirty="0">
                <a:solidFill>
                  <a:srgbClr val="FF0000"/>
                </a:solidFill>
              </a:rPr>
              <a:t>Unknown VM, inaccessible, your data</a:t>
            </a:r>
          </a:p>
        </p:txBody>
      </p:sp>
      <p:sp>
        <p:nvSpPr>
          <p:cNvPr id="7" name="TextBox 6">
            <a:extLst>
              <a:ext uri="{FF2B5EF4-FFF2-40B4-BE49-F238E27FC236}">
                <a16:creationId xmlns:a16="http://schemas.microsoft.com/office/drawing/2014/main" id="{F7E265EE-A305-98BE-09C2-8E4DEDD832D5}"/>
              </a:ext>
            </a:extLst>
          </p:cNvPr>
          <p:cNvSpPr txBox="1"/>
          <p:nvPr/>
        </p:nvSpPr>
        <p:spPr>
          <a:xfrm>
            <a:off x="-1" y="4267200"/>
            <a:ext cx="1635071" cy="923330"/>
          </a:xfrm>
          <a:prstGeom prst="rect">
            <a:avLst/>
          </a:prstGeom>
          <a:noFill/>
        </p:spPr>
        <p:txBody>
          <a:bodyPr wrap="square" rtlCol="0">
            <a:spAutoFit/>
          </a:bodyPr>
          <a:lstStyle/>
          <a:p>
            <a:r>
              <a:rPr lang="en-US" dirty="0">
                <a:solidFill>
                  <a:srgbClr val="FF0000"/>
                </a:solidFill>
              </a:rPr>
              <a:t>Unknown VM, inaccessible, your code</a:t>
            </a:r>
          </a:p>
        </p:txBody>
      </p:sp>
      <p:sp>
        <p:nvSpPr>
          <p:cNvPr id="8" name="TextBox 7">
            <a:extLst>
              <a:ext uri="{FF2B5EF4-FFF2-40B4-BE49-F238E27FC236}">
                <a16:creationId xmlns:a16="http://schemas.microsoft.com/office/drawing/2014/main" id="{06D77C60-01BE-BE2B-40A0-CD1C100FDF2E}"/>
              </a:ext>
            </a:extLst>
          </p:cNvPr>
          <p:cNvSpPr txBox="1"/>
          <p:nvPr/>
        </p:nvSpPr>
        <p:spPr>
          <a:xfrm>
            <a:off x="0" y="5325070"/>
            <a:ext cx="1752600" cy="923330"/>
          </a:xfrm>
          <a:prstGeom prst="rect">
            <a:avLst/>
          </a:prstGeom>
          <a:noFill/>
        </p:spPr>
        <p:txBody>
          <a:bodyPr wrap="square" rtlCol="0">
            <a:spAutoFit/>
          </a:bodyPr>
          <a:lstStyle/>
          <a:p>
            <a:r>
              <a:rPr lang="en-US" dirty="0">
                <a:solidFill>
                  <a:srgbClr val="FF0000"/>
                </a:solidFill>
              </a:rPr>
              <a:t>Unknown VMs, inaccessible, vendor’s code</a:t>
            </a:r>
          </a:p>
        </p:txBody>
      </p:sp>
    </p:spTree>
    <p:extLst>
      <p:ext uri="{BB962C8B-B14F-4D97-AF65-F5344CB8AC3E}">
        <p14:creationId xmlns:p14="http://schemas.microsoft.com/office/powerpoint/2010/main" val="218386679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Results: Normal Dashboard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2606"/>
            <a:ext cx="9144000" cy="4680994"/>
          </a:xfrm>
          <a:prstGeom prst="rect">
            <a:avLst/>
          </a:prstGeom>
        </p:spPr>
      </p:pic>
    </p:spTree>
    <p:extLst>
      <p:ext uri="{BB962C8B-B14F-4D97-AF65-F5344CB8AC3E}">
        <p14:creationId xmlns:p14="http://schemas.microsoft.com/office/powerpoint/2010/main" val="284541785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Results: SMS Text Messages</a:t>
            </a:r>
          </a:p>
        </p:txBody>
      </p:sp>
      <p:pic>
        <p:nvPicPr>
          <p:cNvPr id="6" name="Picture 5">
            <a:extLst>
              <a:ext uri="{FF2B5EF4-FFF2-40B4-BE49-F238E27FC236}">
                <a16:creationId xmlns:a16="http://schemas.microsoft.com/office/drawing/2014/main" id="{AA8478B6-582B-4864-A3E1-D9B0D826D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8" y="1143000"/>
            <a:ext cx="6412472" cy="5212080"/>
          </a:xfrm>
          <a:prstGeom prst="rect">
            <a:avLst/>
          </a:prstGeom>
        </p:spPr>
      </p:pic>
    </p:spTree>
    <p:extLst>
      <p:ext uri="{BB962C8B-B14F-4D97-AF65-F5344CB8AC3E}">
        <p14:creationId xmlns:p14="http://schemas.microsoft.com/office/powerpoint/2010/main" val="27754259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Results: Warning Alarm Email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61" y="1142999"/>
            <a:ext cx="6032739" cy="5511458"/>
          </a:xfrm>
          <a:prstGeom prst="rect">
            <a:avLst/>
          </a:prstGeom>
        </p:spPr>
      </p:pic>
    </p:spTree>
    <p:extLst>
      <p:ext uri="{BB962C8B-B14F-4D97-AF65-F5344CB8AC3E}">
        <p14:creationId xmlns:p14="http://schemas.microsoft.com/office/powerpoint/2010/main" val="3901774052"/>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615238" cy="1139825"/>
          </a:xfrm>
        </p:spPr>
        <p:txBody>
          <a:bodyPr/>
          <a:lstStyle/>
          <a:p>
            <a:r>
              <a:rPr lang="en-US" sz="3200" dirty="0"/>
              <a:t>Results: Emergency Alarm Dashboard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4678863"/>
          </a:xfrm>
          <a:prstGeom prst="rect">
            <a:avLst/>
          </a:prstGeom>
        </p:spPr>
      </p:pic>
    </p:spTree>
    <p:extLst>
      <p:ext uri="{BB962C8B-B14F-4D97-AF65-F5344CB8AC3E}">
        <p14:creationId xmlns:p14="http://schemas.microsoft.com/office/powerpoint/2010/main" val="332278403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Mechanics: Analog-to-Digital</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1143000"/>
            <a:ext cx="4755292" cy="5503133"/>
          </a:xfrm>
          <a:prstGeom prst="rect">
            <a:avLst/>
          </a:prstGeom>
        </p:spPr>
      </p:pic>
      <p:sp>
        <p:nvSpPr>
          <p:cNvPr id="5" name="TextBox 4">
            <a:extLst>
              <a:ext uri="{FF2B5EF4-FFF2-40B4-BE49-F238E27FC236}">
                <a16:creationId xmlns:a16="http://schemas.microsoft.com/office/drawing/2014/main" id="{FA815A60-B1B8-4EE1-A20F-92792A57513C}"/>
              </a:ext>
            </a:extLst>
          </p:cNvPr>
          <p:cNvSpPr txBox="1"/>
          <p:nvPr/>
        </p:nvSpPr>
        <p:spPr>
          <a:xfrm>
            <a:off x="4724400" y="5585936"/>
            <a:ext cx="4419600" cy="738664"/>
          </a:xfrm>
          <a:prstGeom prst="rect">
            <a:avLst/>
          </a:prstGeom>
          <a:noFill/>
        </p:spPr>
        <p:txBody>
          <a:bodyPr wrap="square" rtlCol="0">
            <a:spAutoFit/>
          </a:bodyPr>
          <a:lstStyle/>
          <a:p>
            <a:pPr algn="l"/>
            <a:r>
              <a:rPr lang="en-US" sz="1400" u="sng" dirty="0">
                <a:solidFill>
                  <a:srgbClr val="333333"/>
                </a:solidFill>
                <a:latin typeface="Helvetica" panose="020B0604020202020204"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https://kookye.com/2017/06/01/design-a-water-level-detector-through-a-raspberry-pi-board-and-water-level-sensor/</a:t>
            </a:r>
            <a:r>
              <a:rPr lang="en-US" sz="1400" dirty="0">
                <a:solidFill>
                  <a:srgbClr val="333333"/>
                </a:solidFill>
                <a:latin typeface="Helvetica" panose="020B0604020202020204" pitchFamily="34" charset="0"/>
                <a:ea typeface="Times New Roman" panose="02020603050405020304" pitchFamily="18" charset="0"/>
              </a:rPr>
              <a:t> </a:t>
            </a:r>
            <a:endParaRPr lang="en-US" sz="1400" dirty="0"/>
          </a:p>
        </p:txBody>
      </p:sp>
    </p:spTree>
    <p:extLst>
      <p:ext uri="{BB962C8B-B14F-4D97-AF65-F5344CB8AC3E}">
        <p14:creationId xmlns:p14="http://schemas.microsoft.com/office/powerpoint/2010/main" val="1593338727"/>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Mechanics: Non-Linear Calibration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05000"/>
            <a:ext cx="8063390" cy="3228506"/>
          </a:xfrm>
          <a:prstGeom prst="rect">
            <a:avLst/>
          </a:prstGeom>
        </p:spPr>
      </p:pic>
      <p:sp>
        <p:nvSpPr>
          <p:cNvPr id="4" name="TextBox 3">
            <a:extLst>
              <a:ext uri="{FF2B5EF4-FFF2-40B4-BE49-F238E27FC236}">
                <a16:creationId xmlns:a16="http://schemas.microsoft.com/office/drawing/2014/main" id="{69976885-D81B-48AB-A275-F30BB209331A}"/>
              </a:ext>
            </a:extLst>
          </p:cNvPr>
          <p:cNvSpPr txBox="1"/>
          <p:nvPr/>
        </p:nvSpPr>
        <p:spPr>
          <a:xfrm>
            <a:off x="1450181" y="5715000"/>
            <a:ext cx="6243637" cy="307777"/>
          </a:xfrm>
          <a:prstGeom prst="rect">
            <a:avLst/>
          </a:prstGeom>
          <a:noFill/>
        </p:spPr>
        <p:txBody>
          <a:bodyPr wrap="square" rtlCol="0">
            <a:spAutoFit/>
          </a:bodyPr>
          <a:lstStyle/>
          <a:p>
            <a:r>
              <a:rPr lang="en-US" sz="1400" u="sng" dirty="0">
                <a:hlinkClick r:id="rId4"/>
              </a:rPr>
              <a:t>https://shop.rasp.io/products/rain-water-level-detection-sensor</a:t>
            </a:r>
            <a:r>
              <a:rPr lang="en-US" sz="1400" dirty="0"/>
              <a:t> </a:t>
            </a:r>
          </a:p>
        </p:txBody>
      </p:sp>
    </p:spTree>
    <p:extLst>
      <p:ext uri="{BB962C8B-B14F-4D97-AF65-F5344CB8AC3E}">
        <p14:creationId xmlns:p14="http://schemas.microsoft.com/office/powerpoint/2010/main" val="299287740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a:t>
            </a:r>
            <a:r>
              <a:rPr lang="en-US" sz="3200" dirty="0" err="1"/>
              <a:t>Stateful</a:t>
            </a:r>
            <a:r>
              <a:rPr lang="en-US" sz="3200" dirty="0"/>
              <a:t> Lambda Function</a:t>
            </a:r>
          </a:p>
        </p:txBody>
      </p:sp>
      <p:pic>
        <p:nvPicPr>
          <p:cNvPr id="4" name="Picture 3"/>
          <p:cNvPicPr>
            <a:picLocks noChangeAspect="1"/>
          </p:cNvPicPr>
          <p:nvPr/>
        </p:nvPicPr>
        <p:blipFill>
          <a:blip r:embed="rId3"/>
          <a:stretch>
            <a:fillRect/>
          </a:stretch>
        </p:blipFill>
        <p:spPr>
          <a:xfrm>
            <a:off x="0" y="1346454"/>
            <a:ext cx="9094470" cy="4368546"/>
          </a:xfrm>
          <a:prstGeom prst="rect">
            <a:avLst/>
          </a:prstGeom>
        </p:spPr>
      </p:pic>
    </p:spTree>
    <p:extLst>
      <p:ext uri="{BB962C8B-B14F-4D97-AF65-F5344CB8AC3E}">
        <p14:creationId xmlns:p14="http://schemas.microsoft.com/office/powerpoint/2010/main" val="76842826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Debug Lambda Function</a:t>
            </a:r>
          </a:p>
        </p:txBody>
      </p:sp>
      <p:pic>
        <p:nvPicPr>
          <p:cNvPr id="3" name="Picture 2">
            <a:extLst>
              <a:ext uri="{FF2B5EF4-FFF2-40B4-BE49-F238E27FC236}">
                <a16:creationId xmlns:a16="http://schemas.microsoft.com/office/drawing/2014/main" id="{5A17F668-5E48-47F1-9361-D41370728A73}"/>
              </a:ext>
            </a:extLst>
          </p:cNvPr>
          <p:cNvPicPr>
            <a:picLocks noChangeAspect="1"/>
          </p:cNvPicPr>
          <p:nvPr/>
        </p:nvPicPr>
        <p:blipFill>
          <a:blip r:embed="rId3"/>
          <a:stretch>
            <a:fillRect/>
          </a:stretch>
        </p:blipFill>
        <p:spPr>
          <a:xfrm>
            <a:off x="789622" y="1143000"/>
            <a:ext cx="7564755" cy="5139214"/>
          </a:xfrm>
          <a:prstGeom prst="rect">
            <a:avLst/>
          </a:prstGeom>
        </p:spPr>
      </p:pic>
    </p:spTree>
    <p:extLst>
      <p:ext uri="{BB962C8B-B14F-4D97-AF65-F5344CB8AC3E}">
        <p14:creationId xmlns:p14="http://schemas.microsoft.com/office/powerpoint/2010/main" val="4146981588"/>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MQTT Subscription Table</a:t>
            </a:r>
          </a:p>
        </p:txBody>
      </p:sp>
      <p:pic>
        <p:nvPicPr>
          <p:cNvPr id="4" name="Picture 3"/>
          <p:cNvPicPr>
            <a:picLocks noChangeAspect="1"/>
          </p:cNvPicPr>
          <p:nvPr/>
        </p:nvPicPr>
        <p:blipFill>
          <a:blip r:embed="rId3"/>
          <a:stretch>
            <a:fillRect/>
          </a:stretch>
        </p:blipFill>
        <p:spPr>
          <a:xfrm>
            <a:off x="1447800" y="1143000"/>
            <a:ext cx="6235446" cy="5195316"/>
          </a:xfrm>
          <a:prstGeom prst="rect">
            <a:avLst/>
          </a:prstGeom>
        </p:spPr>
      </p:pic>
    </p:spTree>
    <p:extLst>
      <p:ext uri="{BB962C8B-B14F-4D97-AF65-F5344CB8AC3E}">
        <p14:creationId xmlns:p14="http://schemas.microsoft.com/office/powerpoint/2010/main" val="3172662478"/>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Test Client for Edge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143000"/>
            <a:ext cx="7537994" cy="5212045"/>
          </a:xfrm>
          <a:prstGeom prst="rect">
            <a:avLst/>
          </a:prstGeom>
        </p:spPr>
      </p:pic>
    </p:spTree>
    <p:extLst>
      <p:ext uri="{BB962C8B-B14F-4D97-AF65-F5344CB8AC3E}">
        <p14:creationId xmlns:p14="http://schemas.microsoft.com/office/powerpoint/2010/main" val="18655888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is Cloud (Definition)?</a:t>
            </a:r>
          </a:p>
        </p:txBody>
      </p:sp>
      <p:sp>
        <p:nvSpPr>
          <p:cNvPr id="3" name="Content Placeholder 2"/>
          <p:cNvSpPr>
            <a:spLocks noGrp="1"/>
          </p:cNvSpPr>
          <p:nvPr>
            <p:ph idx="1"/>
          </p:nvPr>
        </p:nvSpPr>
        <p:spPr>
          <a:xfrm>
            <a:off x="1600200" y="1184275"/>
            <a:ext cx="7239000" cy="4530725"/>
          </a:xfrm>
        </p:spPr>
        <p:txBody>
          <a:bodyPr/>
          <a:lstStyle/>
          <a:p>
            <a:r>
              <a:rPr lang="en-US" sz="2800" dirty="0"/>
              <a:t>Ontological: Illusion of infinite remote data and computing resources</a:t>
            </a:r>
          </a:p>
          <a:p>
            <a:r>
              <a:rPr lang="en-US" sz="2800" dirty="0"/>
              <a:t>Functional</a:t>
            </a:r>
          </a:p>
          <a:p>
            <a:pPr lvl="1"/>
            <a:r>
              <a:rPr lang="en-US" sz="2000" dirty="0"/>
              <a:t>Elasticity (illusion of infinitely agile resources)</a:t>
            </a:r>
          </a:p>
          <a:p>
            <a:pPr lvl="1"/>
            <a:r>
              <a:rPr lang="en-US" sz="2000" dirty="0"/>
              <a:t>Resiliency (High Availability/Disaster Recovery; illusion of omnipresence)</a:t>
            </a:r>
          </a:p>
          <a:p>
            <a:pPr lvl="1"/>
            <a:r>
              <a:rPr lang="en-US" sz="2000" dirty="0"/>
              <a:t>Demand-driven/Consumption-based (illusion of infinite control)</a:t>
            </a:r>
          </a:p>
          <a:p>
            <a:r>
              <a:rPr lang="en-US" sz="2800" dirty="0"/>
              <a:t>Technical</a:t>
            </a:r>
          </a:p>
          <a:p>
            <a:pPr lvl="1"/>
            <a:r>
              <a:rPr lang="en-US" sz="2000" dirty="0"/>
              <a:t>Software-defined (illusion of infinite flexibility)</a:t>
            </a:r>
          </a:p>
          <a:p>
            <a:pPr lvl="1"/>
            <a:r>
              <a:rPr lang="en-US" sz="2000" dirty="0"/>
              <a:t>Virtualized (illusion of exclusivity)</a:t>
            </a:r>
          </a:p>
          <a:p>
            <a:pPr lvl="1"/>
            <a:r>
              <a:rPr lang="en-US" sz="2000" dirty="0"/>
              <a:t>Internet-accessible (illusion of ubiquity)</a:t>
            </a:r>
            <a:endParaRPr lang="en-US" sz="2800" dirty="0"/>
          </a:p>
        </p:txBody>
      </p:sp>
    </p:spTree>
    <p:extLst>
      <p:ext uri="{BB962C8B-B14F-4D97-AF65-F5344CB8AC3E}">
        <p14:creationId xmlns:p14="http://schemas.microsoft.com/office/powerpoint/2010/main" val="392879402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Group IAM Role / Policies</a:t>
            </a:r>
          </a:p>
        </p:txBody>
      </p:sp>
      <p:pic>
        <p:nvPicPr>
          <p:cNvPr id="4" name="Picture 3">
            <a:extLst>
              <a:ext uri="{FF2B5EF4-FFF2-40B4-BE49-F238E27FC236}">
                <a16:creationId xmlns:a16="http://schemas.microsoft.com/office/drawing/2014/main" id="{B7811AA1-C429-4062-9FB1-A148531B91FC}"/>
              </a:ext>
            </a:extLst>
          </p:cNvPr>
          <p:cNvPicPr>
            <a:picLocks noChangeAspect="1"/>
          </p:cNvPicPr>
          <p:nvPr/>
        </p:nvPicPr>
        <p:blipFill>
          <a:blip r:embed="rId3"/>
          <a:stretch>
            <a:fillRect/>
          </a:stretch>
        </p:blipFill>
        <p:spPr>
          <a:xfrm>
            <a:off x="867537" y="1198626"/>
            <a:ext cx="7408926" cy="5125974"/>
          </a:xfrm>
          <a:prstGeom prst="rect">
            <a:avLst/>
          </a:prstGeom>
        </p:spPr>
      </p:pic>
    </p:spTree>
    <p:extLst>
      <p:ext uri="{BB962C8B-B14F-4D97-AF65-F5344CB8AC3E}">
        <p14:creationId xmlns:p14="http://schemas.microsoft.com/office/powerpoint/2010/main" val="3241588999"/>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Flood Control System </a:t>
            </a:r>
            <a:br>
              <a:rPr lang="en-US" sz="3600" dirty="0"/>
            </a:br>
            <a:r>
              <a:rPr lang="en-US" sz="3600" dirty="0"/>
              <a:t>Proof-of-Concept </a:t>
            </a:r>
            <a:br>
              <a:rPr lang="en-US" sz="3600" dirty="0"/>
            </a:br>
            <a:r>
              <a:rPr lang="en-US" sz="3600" dirty="0"/>
              <a:t>(Non-Cloud-Based)</a:t>
            </a:r>
          </a:p>
        </p:txBody>
      </p:sp>
    </p:spTree>
    <p:extLst>
      <p:ext uri="{BB962C8B-B14F-4D97-AF65-F5344CB8AC3E}">
        <p14:creationId xmlns:p14="http://schemas.microsoft.com/office/powerpoint/2010/main" val="263484986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Network Architecture</a:t>
            </a:r>
          </a:p>
        </p:txBody>
      </p:sp>
      <p:pic>
        <p:nvPicPr>
          <p:cNvPr id="5" name="Picture 4">
            <a:extLst>
              <a:ext uri="{FF2B5EF4-FFF2-40B4-BE49-F238E27FC236}">
                <a16:creationId xmlns:a16="http://schemas.microsoft.com/office/drawing/2014/main" id="{D0FB702E-09DB-299F-E0C3-191FFABA81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143000"/>
            <a:ext cx="5914487" cy="5486400"/>
          </a:xfrm>
          <a:prstGeom prst="rect">
            <a:avLst/>
          </a:prstGeom>
        </p:spPr>
      </p:pic>
      <p:sp>
        <p:nvSpPr>
          <p:cNvPr id="6" name="TextBox 5">
            <a:extLst>
              <a:ext uri="{FF2B5EF4-FFF2-40B4-BE49-F238E27FC236}">
                <a16:creationId xmlns:a16="http://schemas.microsoft.com/office/drawing/2014/main" id="{93B2B9BA-DF44-13A6-9682-785A01D3F160}"/>
              </a:ext>
            </a:extLst>
          </p:cNvPr>
          <p:cNvSpPr txBox="1"/>
          <p:nvPr/>
        </p:nvSpPr>
        <p:spPr>
          <a:xfrm>
            <a:off x="7010400" y="2438400"/>
            <a:ext cx="1676400" cy="830997"/>
          </a:xfrm>
          <a:prstGeom prst="rect">
            <a:avLst/>
          </a:prstGeom>
          <a:noFill/>
        </p:spPr>
        <p:txBody>
          <a:bodyPr wrap="square" rtlCol="0">
            <a:spAutoFit/>
          </a:bodyPr>
          <a:lstStyle/>
          <a:p>
            <a:r>
              <a:rPr lang="en-US" sz="1600" dirty="0">
                <a:solidFill>
                  <a:srgbClr val="FF0000"/>
                </a:solidFill>
              </a:rPr>
              <a:t>Thresholding (flood detection) and alerting</a:t>
            </a:r>
          </a:p>
        </p:txBody>
      </p:sp>
      <p:sp>
        <p:nvSpPr>
          <p:cNvPr id="7" name="TextBox 6">
            <a:extLst>
              <a:ext uri="{FF2B5EF4-FFF2-40B4-BE49-F238E27FC236}">
                <a16:creationId xmlns:a16="http://schemas.microsoft.com/office/drawing/2014/main" id="{2AFCD4FD-6D6B-6D93-72A0-3A810C03D684}"/>
              </a:ext>
            </a:extLst>
          </p:cNvPr>
          <p:cNvSpPr txBox="1"/>
          <p:nvPr/>
        </p:nvSpPr>
        <p:spPr>
          <a:xfrm>
            <a:off x="6781800" y="1150203"/>
            <a:ext cx="1981200" cy="830997"/>
          </a:xfrm>
          <a:prstGeom prst="rect">
            <a:avLst/>
          </a:prstGeom>
          <a:noFill/>
        </p:spPr>
        <p:txBody>
          <a:bodyPr wrap="square" rtlCol="0">
            <a:spAutoFit/>
          </a:bodyPr>
          <a:lstStyle/>
          <a:p>
            <a:r>
              <a:rPr lang="en-US" sz="1600" dirty="0">
                <a:solidFill>
                  <a:srgbClr val="FF0000"/>
                </a:solidFill>
              </a:rPr>
              <a:t>Broker Pi is wired to router. Every other Pi is wireless.</a:t>
            </a:r>
          </a:p>
        </p:txBody>
      </p:sp>
      <p:sp>
        <p:nvSpPr>
          <p:cNvPr id="3" name="TextBox 2">
            <a:extLst>
              <a:ext uri="{FF2B5EF4-FFF2-40B4-BE49-F238E27FC236}">
                <a16:creationId xmlns:a16="http://schemas.microsoft.com/office/drawing/2014/main" id="{6ACFB3FF-DEDA-9491-54AD-446837CFDCEC}"/>
              </a:ext>
            </a:extLst>
          </p:cNvPr>
          <p:cNvSpPr txBox="1"/>
          <p:nvPr/>
        </p:nvSpPr>
        <p:spPr>
          <a:xfrm>
            <a:off x="0" y="1208782"/>
            <a:ext cx="1143000" cy="1077218"/>
          </a:xfrm>
          <a:prstGeom prst="rect">
            <a:avLst/>
          </a:prstGeom>
          <a:noFill/>
        </p:spPr>
        <p:txBody>
          <a:bodyPr wrap="square" rtlCol="0">
            <a:spAutoFit/>
          </a:bodyPr>
          <a:lstStyle/>
          <a:p>
            <a:r>
              <a:rPr lang="en-US" sz="1600" dirty="0">
                <a:solidFill>
                  <a:srgbClr val="FF0000"/>
                </a:solidFill>
              </a:rPr>
              <a:t>JSON messages sent over MQTT</a:t>
            </a:r>
          </a:p>
        </p:txBody>
      </p:sp>
    </p:spTree>
    <p:extLst>
      <p:ext uri="{BB962C8B-B14F-4D97-AF65-F5344CB8AC3E}">
        <p14:creationId xmlns:p14="http://schemas.microsoft.com/office/powerpoint/2010/main" val="97646897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D506E-F933-40D3-BA49-0A127A83B0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980" y="1235468"/>
            <a:ext cx="6236568" cy="467742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3" name="Oval 12">
            <a:extLst>
              <a:ext uri="{FF2B5EF4-FFF2-40B4-BE49-F238E27FC236}">
                <a16:creationId xmlns:a16="http://schemas.microsoft.com/office/drawing/2014/main" id="{F6CE4E91-A15D-4ACB-91AD-941FA536EC45}"/>
              </a:ext>
            </a:extLst>
          </p:cNvPr>
          <p:cNvSpPr/>
          <p:nvPr/>
        </p:nvSpPr>
        <p:spPr>
          <a:xfrm>
            <a:off x="4987031" y="1822698"/>
            <a:ext cx="1524740" cy="10919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AEED28-3A5D-4034-A4AF-D9E768F09910}"/>
              </a:ext>
            </a:extLst>
          </p:cNvPr>
          <p:cNvSpPr/>
          <p:nvPr/>
        </p:nvSpPr>
        <p:spPr>
          <a:xfrm>
            <a:off x="5314395" y="2895039"/>
            <a:ext cx="2017451" cy="13582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86C4100-5C59-4FAD-B20E-736277788DA5}"/>
              </a:ext>
            </a:extLst>
          </p:cNvPr>
          <p:cNvSpPr/>
          <p:nvPr/>
        </p:nvSpPr>
        <p:spPr>
          <a:xfrm>
            <a:off x="2342038" y="1962884"/>
            <a:ext cx="2349811" cy="34952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B307D28-CE34-042B-736C-836840147DA6}"/>
              </a:ext>
            </a:extLst>
          </p:cNvPr>
          <p:cNvSpPr>
            <a:spLocks noGrp="1"/>
          </p:cNvSpPr>
          <p:nvPr>
            <p:ph type="title"/>
          </p:nvPr>
        </p:nvSpPr>
        <p:spPr>
          <a:xfrm>
            <a:off x="1604962" y="228600"/>
            <a:ext cx="7539037" cy="1139825"/>
          </a:xfrm>
        </p:spPr>
        <p:txBody>
          <a:bodyPr/>
          <a:lstStyle/>
          <a:p>
            <a:r>
              <a:rPr lang="en-US" dirty="0"/>
              <a:t>Quadrant Sensors on Upper and Lower Floors</a:t>
            </a:r>
          </a:p>
        </p:txBody>
      </p:sp>
    </p:spTree>
    <p:extLst>
      <p:ext uri="{BB962C8B-B14F-4D97-AF65-F5344CB8AC3E}">
        <p14:creationId xmlns:p14="http://schemas.microsoft.com/office/powerpoint/2010/main" val="33121482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3ED650-559C-46BF-8AB1-CCC42A3FBC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6980" y="1235468"/>
            <a:ext cx="6236568" cy="467742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Oval 5">
            <a:extLst>
              <a:ext uri="{FF2B5EF4-FFF2-40B4-BE49-F238E27FC236}">
                <a16:creationId xmlns:a16="http://schemas.microsoft.com/office/drawing/2014/main" id="{27EEA558-27F5-48AB-9C54-A6E69A35F314}"/>
              </a:ext>
            </a:extLst>
          </p:cNvPr>
          <p:cNvSpPr/>
          <p:nvPr/>
        </p:nvSpPr>
        <p:spPr>
          <a:xfrm>
            <a:off x="6331998" y="2268799"/>
            <a:ext cx="912181" cy="8056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39017A-A9FF-4A5C-AA3E-D6E698BCECD3}"/>
              </a:ext>
            </a:extLst>
          </p:cNvPr>
          <p:cNvSpPr/>
          <p:nvPr/>
        </p:nvSpPr>
        <p:spPr>
          <a:xfrm>
            <a:off x="6614974" y="1929880"/>
            <a:ext cx="346229" cy="2929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0957DC7-1D70-4627-A5FF-45472F84B07D}"/>
              </a:ext>
            </a:extLst>
          </p:cNvPr>
          <p:cNvSpPr/>
          <p:nvPr/>
        </p:nvSpPr>
        <p:spPr>
          <a:xfrm>
            <a:off x="4807259" y="2781486"/>
            <a:ext cx="499369" cy="4001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D84BE1-A84A-162F-D95A-539A303F1FFA}"/>
              </a:ext>
            </a:extLst>
          </p:cNvPr>
          <p:cNvSpPr>
            <a:spLocks noGrp="1"/>
          </p:cNvSpPr>
          <p:nvPr>
            <p:ph type="title"/>
          </p:nvPr>
        </p:nvSpPr>
        <p:spPr/>
        <p:txBody>
          <a:bodyPr/>
          <a:lstStyle/>
          <a:p>
            <a:r>
              <a:rPr lang="en-US" dirty="0"/>
              <a:t>Sensor and Camera in Utility Room</a:t>
            </a:r>
          </a:p>
        </p:txBody>
      </p:sp>
    </p:spTree>
    <p:extLst>
      <p:ext uri="{BB962C8B-B14F-4D97-AF65-F5344CB8AC3E}">
        <p14:creationId xmlns:p14="http://schemas.microsoft.com/office/powerpoint/2010/main" val="27705219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7AEE9-5345-4E88-B472-C81013494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897" y="1594551"/>
            <a:ext cx="3011195" cy="401514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86F6DA4E-3BDF-4831-AF27-008F13BF8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107" y="2146917"/>
            <a:ext cx="3880763" cy="29104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itle 5">
            <a:extLst>
              <a:ext uri="{FF2B5EF4-FFF2-40B4-BE49-F238E27FC236}">
                <a16:creationId xmlns:a16="http://schemas.microsoft.com/office/drawing/2014/main" id="{70CFF2BF-1B87-B223-ECF4-8AD365E80BFF}"/>
              </a:ext>
            </a:extLst>
          </p:cNvPr>
          <p:cNvSpPr>
            <a:spLocks noGrp="1"/>
          </p:cNvSpPr>
          <p:nvPr>
            <p:ph type="title"/>
          </p:nvPr>
        </p:nvSpPr>
        <p:spPr/>
        <p:txBody>
          <a:bodyPr/>
          <a:lstStyle/>
          <a:p>
            <a:r>
              <a:rPr lang="en-US" dirty="0"/>
              <a:t>Text Alarm and Emailed Utility Room Photo</a:t>
            </a:r>
          </a:p>
        </p:txBody>
      </p:sp>
    </p:spTree>
    <p:extLst>
      <p:ext uri="{BB962C8B-B14F-4D97-AF65-F5344CB8AC3E}">
        <p14:creationId xmlns:p14="http://schemas.microsoft.com/office/powerpoint/2010/main" val="391949569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Q&amp;A</a:t>
            </a:r>
          </a:p>
        </p:txBody>
      </p:sp>
    </p:spTree>
    <p:extLst>
      <p:ext uri="{BB962C8B-B14F-4D97-AF65-F5344CB8AC3E}">
        <p14:creationId xmlns:p14="http://schemas.microsoft.com/office/powerpoint/2010/main" val="1819366323"/>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sz="3600" dirty="0"/>
              <a:t>Backup</a:t>
            </a:r>
          </a:p>
        </p:txBody>
      </p:sp>
    </p:spTree>
    <p:extLst>
      <p:ext uri="{BB962C8B-B14F-4D97-AF65-F5344CB8AC3E}">
        <p14:creationId xmlns:p14="http://schemas.microsoft.com/office/powerpoint/2010/main" val="1654041822"/>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a:t>
            </a:r>
            <a:r>
              <a:rPr lang="en-US" sz="3200" dirty="0" err="1"/>
              <a:t>scikit</a:t>
            </a:r>
            <a:r>
              <a:rPr lang="en-US" sz="3200" dirty="0"/>
              <a:t>-learn Forecasting</a:t>
            </a:r>
          </a:p>
        </p:txBody>
      </p:sp>
      <p:pic>
        <p:nvPicPr>
          <p:cNvPr id="3" name="Picture 2"/>
          <p:cNvPicPr>
            <a:picLocks noChangeAspect="1"/>
          </p:cNvPicPr>
          <p:nvPr/>
        </p:nvPicPr>
        <p:blipFill>
          <a:blip r:embed="rId3"/>
          <a:stretch>
            <a:fillRect/>
          </a:stretch>
        </p:blipFill>
        <p:spPr>
          <a:xfrm>
            <a:off x="158496" y="1143000"/>
            <a:ext cx="8909304" cy="5011484"/>
          </a:xfrm>
          <a:prstGeom prst="rect">
            <a:avLst/>
          </a:prstGeom>
        </p:spPr>
      </p:pic>
      <p:sp>
        <p:nvSpPr>
          <p:cNvPr id="4" name="Rectangle 3"/>
          <p:cNvSpPr/>
          <p:nvPr/>
        </p:nvSpPr>
        <p:spPr bwMode="auto">
          <a:xfrm>
            <a:off x="1066800" y="2667000"/>
            <a:ext cx="19050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112" charset="-128"/>
            </a:endParaRPr>
          </a:p>
        </p:txBody>
      </p:sp>
      <p:sp>
        <p:nvSpPr>
          <p:cNvPr id="5" name="Rectangle 4"/>
          <p:cNvSpPr/>
          <p:nvPr/>
        </p:nvSpPr>
        <p:spPr bwMode="auto">
          <a:xfrm>
            <a:off x="1295400" y="4953000"/>
            <a:ext cx="2286000" cy="3048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112" charset="-128"/>
            </a:endParaRPr>
          </a:p>
        </p:txBody>
      </p:sp>
      <p:sp>
        <p:nvSpPr>
          <p:cNvPr id="6" name="TextBox 5"/>
          <p:cNvSpPr txBox="1"/>
          <p:nvPr/>
        </p:nvSpPr>
        <p:spPr>
          <a:xfrm>
            <a:off x="2971800" y="2590800"/>
            <a:ext cx="4876800" cy="369332"/>
          </a:xfrm>
          <a:prstGeom prst="rect">
            <a:avLst/>
          </a:prstGeom>
          <a:noFill/>
        </p:spPr>
        <p:txBody>
          <a:bodyPr wrap="square" rtlCol="0">
            <a:spAutoFit/>
          </a:bodyPr>
          <a:lstStyle/>
          <a:p>
            <a:r>
              <a:rPr lang="en-US" dirty="0">
                <a:solidFill>
                  <a:srgbClr val="FF0000"/>
                </a:solidFill>
              </a:rPr>
              <a:t>Regression (fit model to recent historical data)</a:t>
            </a:r>
          </a:p>
        </p:txBody>
      </p:sp>
      <p:sp>
        <p:nvSpPr>
          <p:cNvPr id="7" name="TextBox 6"/>
          <p:cNvSpPr txBox="1"/>
          <p:nvPr/>
        </p:nvSpPr>
        <p:spPr>
          <a:xfrm>
            <a:off x="3581400" y="4953000"/>
            <a:ext cx="3810000" cy="369332"/>
          </a:xfrm>
          <a:prstGeom prst="rect">
            <a:avLst/>
          </a:prstGeom>
          <a:noFill/>
        </p:spPr>
        <p:txBody>
          <a:bodyPr wrap="square" rtlCol="0">
            <a:spAutoFit/>
          </a:bodyPr>
          <a:lstStyle/>
          <a:p>
            <a:r>
              <a:rPr lang="en-US" dirty="0">
                <a:solidFill>
                  <a:srgbClr val="FF0000"/>
                </a:solidFill>
              </a:rPr>
              <a:t>Prediction (near-term extrapolation)</a:t>
            </a:r>
          </a:p>
        </p:txBody>
      </p:sp>
    </p:spTree>
    <p:extLst>
      <p:ext uri="{BB962C8B-B14F-4D97-AF65-F5344CB8AC3E}">
        <p14:creationId xmlns:p14="http://schemas.microsoft.com/office/powerpoint/2010/main" val="197066453"/>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Mechanics: </a:t>
            </a:r>
            <a:r>
              <a:rPr lang="en-US" sz="3200" dirty="0" err="1"/>
              <a:t>Jupyter</a:t>
            </a:r>
            <a:r>
              <a:rPr lang="en-US" sz="3200" dirty="0"/>
              <a:t> Notebooks</a:t>
            </a:r>
          </a:p>
        </p:txBody>
      </p:sp>
      <p:pic>
        <p:nvPicPr>
          <p:cNvPr id="4" name="Picture 3">
            <a:extLst>
              <a:ext uri="{FF2B5EF4-FFF2-40B4-BE49-F238E27FC236}">
                <a16:creationId xmlns:a16="http://schemas.microsoft.com/office/drawing/2014/main" id="{8F4195B5-422D-4FBF-A005-8FDEB9AD769E}"/>
              </a:ext>
            </a:extLst>
          </p:cNvPr>
          <p:cNvPicPr>
            <a:picLocks noChangeAspect="1"/>
          </p:cNvPicPr>
          <p:nvPr/>
        </p:nvPicPr>
        <p:blipFill>
          <a:blip r:embed="rId3"/>
          <a:stretch>
            <a:fillRect/>
          </a:stretch>
        </p:blipFill>
        <p:spPr>
          <a:xfrm>
            <a:off x="1447800" y="1135189"/>
            <a:ext cx="5956173" cy="5570411"/>
          </a:xfrm>
          <a:prstGeom prst="rect">
            <a:avLst/>
          </a:prstGeom>
        </p:spPr>
      </p:pic>
    </p:spTree>
    <p:extLst>
      <p:ext uri="{BB962C8B-B14F-4D97-AF65-F5344CB8AC3E}">
        <p14:creationId xmlns:p14="http://schemas.microsoft.com/office/powerpoint/2010/main" val="270458973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4C9C0DD-1D34-A06D-657D-14E150CE5F3B}"/>
              </a:ext>
            </a:extLst>
          </p:cNvPr>
          <p:cNvSpPr>
            <a:spLocks noGrp="1"/>
          </p:cNvSpPr>
          <p:nvPr>
            <p:ph type="body" idx="1"/>
          </p:nvPr>
        </p:nvSpPr>
        <p:spPr>
          <a:xfrm>
            <a:off x="457200" y="1066800"/>
            <a:ext cx="4040188" cy="639762"/>
          </a:xfrm>
        </p:spPr>
        <p:txBody>
          <a:bodyPr/>
          <a:lstStyle/>
          <a:p>
            <a:r>
              <a:rPr lang="en-US" i="1" dirty="0"/>
              <a:t>Cloud Service Provider</a:t>
            </a:r>
          </a:p>
        </p:txBody>
      </p:sp>
      <p:sp>
        <p:nvSpPr>
          <p:cNvPr id="9" name="Content Placeholder 8">
            <a:extLst>
              <a:ext uri="{FF2B5EF4-FFF2-40B4-BE49-F238E27FC236}">
                <a16:creationId xmlns:a16="http://schemas.microsoft.com/office/drawing/2014/main" id="{5CB02FDA-2E4C-CA0C-2F58-649E37CA2E4B}"/>
              </a:ext>
            </a:extLst>
          </p:cNvPr>
          <p:cNvSpPr>
            <a:spLocks noGrp="1"/>
          </p:cNvSpPr>
          <p:nvPr>
            <p:ph sz="half" idx="2"/>
          </p:nvPr>
        </p:nvSpPr>
        <p:spPr>
          <a:xfrm>
            <a:off x="457199" y="1706562"/>
            <a:ext cx="4267201" cy="3951288"/>
          </a:xfrm>
        </p:spPr>
        <p:txBody>
          <a:bodyPr/>
          <a:lstStyle/>
          <a:p>
            <a:r>
              <a:rPr lang="en-US" dirty="0"/>
              <a:t>Generally proprietary IaaS/PaaS from provider</a:t>
            </a:r>
          </a:p>
          <a:p>
            <a:r>
              <a:rPr lang="en-US" dirty="0"/>
              <a:t>Rich ecosystem of cloud services mostly from a single cloud vendor</a:t>
            </a:r>
          </a:p>
          <a:p>
            <a:r>
              <a:rPr lang="en-US" dirty="0"/>
              <a:t>Global infrastructure with classification tiers</a:t>
            </a:r>
          </a:p>
          <a:p>
            <a:r>
              <a:rPr lang="en-US" dirty="0"/>
              <a:t>Examples:</a:t>
            </a:r>
          </a:p>
          <a:p>
            <a:pPr lvl="1"/>
            <a:r>
              <a:rPr lang="en-US" i="1" dirty="0"/>
              <a:t>Public hyperscale cloud </a:t>
            </a:r>
            <a:r>
              <a:rPr lang="en-US" dirty="0"/>
              <a:t>(AWS, Azure, GCP, Oracle, IBM)</a:t>
            </a:r>
          </a:p>
          <a:p>
            <a:pPr lvl="1"/>
            <a:r>
              <a:rPr lang="en-US" i="1" dirty="0"/>
              <a:t>Public VPS cloud: </a:t>
            </a:r>
            <a:r>
              <a:rPr lang="en-US" dirty="0" err="1"/>
              <a:t>DigitalOcean</a:t>
            </a:r>
            <a:endParaRPr lang="en-US" i="1" dirty="0"/>
          </a:p>
          <a:p>
            <a:pPr lvl="1"/>
            <a:r>
              <a:rPr lang="en-US" i="1" dirty="0"/>
              <a:t>Private cloud </a:t>
            </a:r>
            <a:r>
              <a:rPr lang="en-US" dirty="0"/>
              <a:t>(OpenStack, Azure Stack, AWS Outposts)</a:t>
            </a:r>
          </a:p>
        </p:txBody>
      </p:sp>
      <p:sp>
        <p:nvSpPr>
          <p:cNvPr id="10" name="Text Placeholder 9">
            <a:extLst>
              <a:ext uri="{FF2B5EF4-FFF2-40B4-BE49-F238E27FC236}">
                <a16:creationId xmlns:a16="http://schemas.microsoft.com/office/drawing/2014/main" id="{225234AC-F921-ED4E-B2D0-BEA8F9BCE9D6}"/>
              </a:ext>
            </a:extLst>
          </p:cNvPr>
          <p:cNvSpPr>
            <a:spLocks noGrp="1"/>
          </p:cNvSpPr>
          <p:nvPr>
            <p:ph type="body" sz="quarter" idx="3"/>
          </p:nvPr>
        </p:nvSpPr>
        <p:spPr>
          <a:xfrm>
            <a:off x="4645025" y="1066800"/>
            <a:ext cx="4041775" cy="639762"/>
          </a:xfrm>
        </p:spPr>
        <p:txBody>
          <a:bodyPr/>
          <a:lstStyle/>
          <a:p>
            <a:r>
              <a:rPr lang="en-US" i="1" dirty="0"/>
              <a:t>Orchestrated Containers</a:t>
            </a:r>
          </a:p>
        </p:txBody>
      </p:sp>
      <p:sp>
        <p:nvSpPr>
          <p:cNvPr id="11" name="Content Placeholder 10">
            <a:extLst>
              <a:ext uri="{FF2B5EF4-FFF2-40B4-BE49-F238E27FC236}">
                <a16:creationId xmlns:a16="http://schemas.microsoft.com/office/drawing/2014/main" id="{5B81D15C-9E89-A4CA-39E3-6F3C37A942AB}"/>
              </a:ext>
            </a:extLst>
          </p:cNvPr>
          <p:cNvSpPr>
            <a:spLocks noGrp="1"/>
          </p:cNvSpPr>
          <p:nvPr>
            <p:ph sz="quarter" idx="4"/>
          </p:nvPr>
        </p:nvSpPr>
        <p:spPr>
          <a:xfrm>
            <a:off x="4645025" y="1706562"/>
            <a:ext cx="4575175" cy="3951288"/>
          </a:xfrm>
        </p:spPr>
        <p:txBody>
          <a:bodyPr/>
          <a:lstStyle/>
          <a:p>
            <a:r>
              <a:rPr lang="en-US" dirty="0"/>
              <a:t>Private cloud that orchestrates containerized applications (pods)</a:t>
            </a:r>
          </a:p>
          <a:p>
            <a:pPr lvl="1"/>
            <a:r>
              <a:rPr lang="en-US" dirty="0"/>
              <a:t>App-level cloud (vs. infrastructure)</a:t>
            </a:r>
          </a:p>
          <a:p>
            <a:r>
              <a:rPr lang="en-US" dirty="0"/>
              <a:t>Richer ecosystem of multi-vendor services</a:t>
            </a:r>
          </a:p>
          <a:p>
            <a:pPr lvl="1"/>
            <a:r>
              <a:rPr lang="en-US" dirty="0"/>
              <a:t>Under Cloud Native Computing Foundation; usually open source.</a:t>
            </a:r>
          </a:p>
          <a:p>
            <a:r>
              <a:rPr lang="en-US" dirty="0"/>
              <a:t>Examples:</a:t>
            </a:r>
          </a:p>
          <a:p>
            <a:pPr lvl="1"/>
            <a:r>
              <a:rPr lang="en-US" dirty="0"/>
              <a:t>Kubernetes; Docker Swarm.</a:t>
            </a:r>
          </a:p>
          <a:p>
            <a:pPr lvl="1"/>
            <a:r>
              <a:rPr lang="en-US" dirty="0"/>
              <a:t>Enterprise-hardened K8s distros (OpenShift, Rancher [RKE2 for Government])</a:t>
            </a:r>
          </a:p>
        </p:txBody>
      </p:sp>
      <p:sp>
        <p:nvSpPr>
          <p:cNvPr id="12" name="Title 1">
            <a:extLst>
              <a:ext uri="{FF2B5EF4-FFF2-40B4-BE49-F238E27FC236}">
                <a16:creationId xmlns:a16="http://schemas.microsoft.com/office/drawing/2014/main" id="{419562F8-2D38-EBD9-0B56-45E9B216C527}"/>
              </a:ext>
            </a:extLst>
          </p:cNvPr>
          <p:cNvSpPr txBox="1">
            <a:spLocks/>
          </p:cNvSpPr>
          <p:nvPr/>
        </p:nvSpPr>
        <p:spPr bwMode="auto">
          <a:xfrm>
            <a:off x="1604962" y="228600"/>
            <a:ext cx="7539037" cy="11398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charset="0"/>
                <a:ea typeface="ＭＳ Ｐゴシック" pitchFamily="-112" charset="-128"/>
              </a:defRPr>
            </a:lvl2pPr>
            <a:lvl3pPr algn="l" rtl="0" eaLnBrk="0" fontAlgn="base" hangingPunct="0">
              <a:spcBef>
                <a:spcPct val="0"/>
              </a:spcBef>
              <a:spcAft>
                <a:spcPct val="0"/>
              </a:spcAft>
              <a:defRPr sz="2600" b="1">
                <a:solidFill>
                  <a:schemeClr val="tx1"/>
                </a:solidFill>
                <a:latin typeface="Arial" charset="0"/>
                <a:ea typeface="ＭＳ Ｐゴシック" pitchFamily="-112" charset="-128"/>
              </a:defRPr>
            </a:lvl3pPr>
            <a:lvl4pPr algn="l" rtl="0" eaLnBrk="0" fontAlgn="base" hangingPunct="0">
              <a:spcBef>
                <a:spcPct val="0"/>
              </a:spcBef>
              <a:spcAft>
                <a:spcPct val="0"/>
              </a:spcAft>
              <a:defRPr sz="2600" b="1">
                <a:solidFill>
                  <a:schemeClr val="tx1"/>
                </a:solidFill>
                <a:latin typeface="Arial" charset="0"/>
                <a:ea typeface="ＭＳ Ｐゴシック" pitchFamily="-112" charset="-128"/>
              </a:defRPr>
            </a:lvl4pPr>
            <a:lvl5pPr algn="l" rtl="0" eaLnBrk="0" fontAlgn="base" hangingPunct="0">
              <a:spcBef>
                <a:spcPct val="0"/>
              </a:spcBef>
              <a:spcAft>
                <a:spcPct val="0"/>
              </a:spcAft>
              <a:defRPr sz="2600" b="1">
                <a:solidFill>
                  <a:schemeClr val="tx1"/>
                </a:solidFill>
                <a:latin typeface="Arial" charset="0"/>
                <a:ea typeface="ＭＳ Ｐゴシック" pitchFamily="-112" charset="-128"/>
              </a:defRPr>
            </a:lvl5pPr>
            <a:lvl6pPr marL="457200" algn="l" rtl="0" eaLnBrk="0" fontAlgn="base" hangingPunct="0">
              <a:spcBef>
                <a:spcPct val="0"/>
              </a:spcBef>
              <a:spcAft>
                <a:spcPct val="0"/>
              </a:spcAft>
              <a:defRPr sz="2600" b="1">
                <a:solidFill>
                  <a:schemeClr val="tx1"/>
                </a:solidFill>
                <a:latin typeface="Arial" charset="0"/>
                <a:ea typeface="ＭＳ Ｐゴシック" pitchFamily="-112" charset="-128"/>
              </a:defRPr>
            </a:lvl6pPr>
            <a:lvl7pPr marL="914400" algn="l" rtl="0" eaLnBrk="0" fontAlgn="base" hangingPunct="0">
              <a:spcBef>
                <a:spcPct val="0"/>
              </a:spcBef>
              <a:spcAft>
                <a:spcPct val="0"/>
              </a:spcAft>
              <a:defRPr sz="2600" b="1">
                <a:solidFill>
                  <a:schemeClr val="tx1"/>
                </a:solidFill>
                <a:latin typeface="Arial" charset="0"/>
                <a:ea typeface="ＭＳ Ｐゴシック" pitchFamily="-112" charset="-128"/>
              </a:defRPr>
            </a:lvl7pPr>
            <a:lvl8pPr marL="1371600" algn="l" rtl="0" eaLnBrk="0" fontAlgn="base" hangingPunct="0">
              <a:spcBef>
                <a:spcPct val="0"/>
              </a:spcBef>
              <a:spcAft>
                <a:spcPct val="0"/>
              </a:spcAft>
              <a:defRPr sz="2600" b="1">
                <a:solidFill>
                  <a:schemeClr val="tx1"/>
                </a:solidFill>
                <a:latin typeface="Arial" charset="0"/>
                <a:ea typeface="ＭＳ Ｐゴシック" pitchFamily="-112" charset="-128"/>
              </a:defRPr>
            </a:lvl8pPr>
            <a:lvl9pPr marL="1828800" algn="l" rtl="0" eaLnBrk="0" fontAlgn="base" hangingPunct="0">
              <a:spcBef>
                <a:spcPct val="0"/>
              </a:spcBef>
              <a:spcAft>
                <a:spcPct val="0"/>
              </a:spcAft>
              <a:defRPr sz="2600" b="1">
                <a:solidFill>
                  <a:schemeClr val="tx1"/>
                </a:solidFill>
                <a:latin typeface="Arial" charset="0"/>
                <a:ea typeface="ＭＳ Ｐゴシック" pitchFamily="-112" charset="-128"/>
              </a:defRPr>
            </a:lvl9pPr>
          </a:lstStyle>
          <a:p>
            <a:r>
              <a:rPr lang="en-US" sz="3200" dirty="0"/>
              <a:t>How is Cloud (Paradigms)?</a:t>
            </a:r>
            <a:endParaRPr lang="en-US" sz="3200" kern="0" dirty="0"/>
          </a:p>
        </p:txBody>
      </p:sp>
    </p:spTree>
    <p:extLst>
      <p:ext uri="{BB962C8B-B14F-4D97-AF65-F5344CB8AC3E}">
        <p14:creationId xmlns:p14="http://schemas.microsoft.com/office/powerpoint/2010/main" val="347621857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Why is Cloud (Value Proposition)?</a:t>
            </a:r>
          </a:p>
        </p:txBody>
      </p:sp>
      <p:sp>
        <p:nvSpPr>
          <p:cNvPr id="3" name="Content Placeholder 2"/>
          <p:cNvSpPr>
            <a:spLocks noGrp="1"/>
          </p:cNvSpPr>
          <p:nvPr>
            <p:ph idx="1"/>
          </p:nvPr>
        </p:nvSpPr>
        <p:spPr>
          <a:xfrm>
            <a:off x="1600199" y="990600"/>
            <a:ext cx="7539037" cy="4530725"/>
          </a:xfrm>
        </p:spPr>
        <p:txBody>
          <a:bodyPr/>
          <a:lstStyle/>
          <a:p>
            <a:r>
              <a:rPr lang="en-US" sz="2800" dirty="0"/>
              <a:t>Benefits</a:t>
            </a:r>
          </a:p>
          <a:p>
            <a:pPr lvl="1"/>
            <a:r>
              <a:rPr lang="en-US" sz="2000" dirty="0"/>
              <a:t>Transforms Capital Expenses (</a:t>
            </a:r>
            <a:r>
              <a:rPr lang="en-US" sz="2000" dirty="0" err="1"/>
              <a:t>CapEx</a:t>
            </a:r>
            <a:r>
              <a:rPr lang="en-US" sz="2000" dirty="0"/>
              <a:t>, on balance sheet) into Operating Expenses (</a:t>
            </a:r>
            <a:r>
              <a:rPr lang="en-US" sz="2000" dirty="0" err="1"/>
              <a:t>OpEx</a:t>
            </a:r>
            <a:r>
              <a:rPr lang="en-US" sz="2000" dirty="0"/>
              <a:t>, on income statement)</a:t>
            </a:r>
          </a:p>
          <a:p>
            <a:pPr lvl="2"/>
            <a:r>
              <a:rPr lang="en-US" dirty="0"/>
              <a:t>E.g., steady-state Sponsor budget may not support </a:t>
            </a:r>
            <a:r>
              <a:rPr lang="en-US" dirty="0" err="1"/>
              <a:t>CapEx</a:t>
            </a:r>
            <a:r>
              <a:rPr lang="en-US" dirty="0"/>
              <a:t> spikes</a:t>
            </a:r>
          </a:p>
          <a:p>
            <a:pPr lvl="1"/>
            <a:r>
              <a:rPr lang="en-US" sz="2000" dirty="0"/>
              <a:t>Much computing and security logistics become somebody else’s problem (“undifferentiated heavy lifting”)</a:t>
            </a:r>
          </a:p>
          <a:p>
            <a:pPr lvl="2"/>
            <a:r>
              <a:rPr lang="en-US" dirty="0"/>
              <a:t>Focus on business value by outsourcing implementation logistics</a:t>
            </a:r>
          </a:p>
          <a:p>
            <a:pPr lvl="1"/>
            <a:r>
              <a:rPr lang="en-US" sz="2000" dirty="0"/>
              <a:t>Availability of infinitely elastic resources from somebody else</a:t>
            </a:r>
          </a:p>
          <a:p>
            <a:pPr lvl="1"/>
            <a:r>
              <a:rPr lang="en-US" sz="2000" dirty="0"/>
              <a:t>Recapitalization becomes reconfiguration</a:t>
            </a:r>
          </a:p>
          <a:p>
            <a:r>
              <a:rPr lang="en-US" sz="2800" dirty="0"/>
              <a:t>Use cases</a:t>
            </a:r>
          </a:p>
          <a:p>
            <a:pPr lvl="1"/>
            <a:r>
              <a:rPr lang="en-US" sz="2000" dirty="0"/>
              <a:t>Startups that cannot afford or staff their own data center</a:t>
            </a:r>
          </a:p>
          <a:p>
            <a:pPr lvl="1"/>
            <a:r>
              <a:rPr lang="en-US" sz="2000" dirty="0"/>
              <a:t>New product launch with unpredictable or spiky demand</a:t>
            </a:r>
          </a:p>
          <a:p>
            <a:pPr lvl="1"/>
            <a:r>
              <a:rPr lang="en-US" sz="2000" dirty="0"/>
              <a:t>Flexible sandbox for prototyping and proofs of concept</a:t>
            </a:r>
          </a:p>
          <a:p>
            <a:pPr lvl="1"/>
            <a:r>
              <a:rPr lang="en-US" sz="2000" dirty="0"/>
              <a:t>Difficulty recruiting and retaining highly skilled IT personnel</a:t>
            </a:r>
          </a:p>
          <a:p>
            <a:pPr lvl="1"/>
            <a:r>
              <a:rPr lang="en-US" sz="2000" dirty="0"/>
              <a:t>Government agency following Government directives</a:t>
            </a:r>
          </a:p>
        </p:txBody>
      </p:sp>
      <p:sp>
        <p:nvSpPr>
          <p:cNvPr id="4" name="TextBox 3">
            <a:extLst>
              <a:ext uri="{FF2B5EF4-FFF2-40B4-BE49-F238E27FC236}">
                <a16:creationId xmlns:a16="http://schemas.microsoft.com/office/drawing/2014/main" id="{AC2DBB5D-8399-301F-E47B-6DD0D7D7F78C}"/>
              </a:ext>
            </a:extLst>
          </p:cNvPr>
          <p:cNvSpPr txBox="1"/>
          <p:nvPr/>
        </p:nvSpPr>
        <p:spPr>
          <a:xfrm>
            <a:off x="152400" y="1524000"/>
            <a:ext cx="1524000" cy="369332"/>
          </a:xfrm>
          <a:prstGeom prst="rect">
            <a:avLst/>
          </a:prstGeom>
          <a:noFill/>
        </p:spPr>
        <p:txBody>
          <a:bodyPr wrap="square" rtlCol="0">
            <a:spAutoFit/>
          </a:bodyPr>
          <a:lstStyle/>
          <a:p>
            <a:pPr algn="l"/>
            <a:r>
              <a:rPr lang="en-US" dirty="0">
                <a:solidFill>
                  <a:srgbClr val="FF0000"/>
                </a:solidFill>
              </a:rPr>
              <a:t>Buy vs. Rent</a:t>
            </a:r>
          </a:p>
        </p:txBody>
      </p:sp>
      <p:sp>
        <p:nvSpPr>
          <p:cNvPr id="5" name="TextBox 4">
            <a:extLst>
              <a:ext uri="{FF2B5EF4-FFF2-40B4-BE49-F238E27FC236}">
                <a16:creationId xmlns:a16="http://schemas.microsoft.com/office/drawing/2014/main" id="{2C29F6EC-B6F3-0132-E74B-A5984279D60A}"/>
              </a:ext>
            </a:extLst>
          </p:cNvPr>
          <p:cNvSpPr txBox="1"/>
          <p:nvPr/>
        </p:nvSpPr>
        <p:spPr>
          <a:xfrm>
            <a:off x="152400" y="2450068"/>
            <a:ext cx="1600200" cy="923330"/>
          </a:xfrm>
          <a:prstGeom prst="rect">
            <a:avLst/>
          </a:prstGeom>
          <a:noFill/>
        </p:spPr>
        <p:txBody>
          <a:bodyPr wrap="square" rtlCol="0">
            <a:spAutoFit/>
          </a:bodyPr>
          <a:lstStyle/>
          <a:p>
            <a:r>
              <a:rPr lang="en-US" dirty="0">
                <a:solidFill>
                  <a:srgbClr val="FF0000"/>
                </a:solidFill>
              </a:rPr>
              <a:t>Shared Responsibility Model</a:t>
            </a:r>
          </a:p>
        </p:txBody>
      </p:sp>
    </p:spTree>
    <p:extLst>
      <p:ext uri="{BB962C8B-B14F-4D97-AF65-F5344CB8AC3E}">
        <p14:creationId xmlns:p14="http://schemas.microsoft.com/office/powerpoint/2010/main" val="50996265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228600"/>
            <a:ext cx="7539037" cy="1139825"/>
          </a:xfrm>
        </p:spPr>
        <p:txBody>
          <a:bodyPr/>
          <a:lstStyle/>
          <a:p>
            <a:r>
              <a:rPr lang="en-US" sz="3200" dirty="0"/>
              <a:t>Shared Responsibility (Management)</a:t>
            </a:r>
          </a:p>
        </p:txBody>
      </p:sp>
      <p:pic>
        <p:nvPicPr>
          <p:cNvPr id="3" name="Picture 2">
            <a:extLst>
              <a:ext uri="{FF2B5EF4-FFF2-40B4-BE49-F238E27FC236}">
                <a16:creationId xmlns:a16="http://schemas.microsoft.com/office/drawing/2014/main" id="{1E357EB9-E4B0-6C13-D56D-1271F1A3A964}"/>
              </a:ext>
            </a:extLst>
          </p:cNvPr>
          <p:cNvPicPr>
            <a:picLocks noChangeAspect="1"/>
          </p:cNvPicPr>
          <p:nvPr/>
        </p:nvPicPr>
        <p:blipFill>
          <a:blip r:embed="rId3"/>
          <a:stretch>
            <a:fillRect/>
          </a:stretch>
        </p:blipFill>
        <p:spPr>
          <a:xfrm>
            <a:off x="127000" y="1127760"/>
            <a:ext cx="8940800" cy="5029200"/>
          </a:xfrm>
          <a:prstGeom prst="rect">
            <a:avLst/>
          </a:prstGeom>
        </p:spPr>
      </p:pic>
      <p:sp>
        <p:nvSpPr>
          <p:cNvPr id="4" name="TextBox 3">
            <a:extLst>
              <a:ext uri="{FF2B5EF4-FFF2-40B4-BE49-F238E27FC236}">
                <a16:creationId xmlns:a16="http://schemas.microsoft.com/office/drawing/2014/main" id="{9469FEE3-2AD0-B5B9-6403-5C7833A97C87}"/>
              </a:ext>
            </a:extLst>
          </p:cNvPr>
          <p:cNvSpPr txBox="1"/>
          <p:nvPr/>
        </p:nvSpPr>
        <p:spPr>
          <a:xfrm>
            <a:off x="1295400" y="6290846"/>
            <a:ext cx="5867400" cy="338554"/>
          </a:xfrm>
          <a:prstGeom prst="rect">
            <a:avLst/>
          </a:prstGeom>
          <a:noFill/>
        </p:spPr>
        <p:txBody>
          <a:bodyPr wrap="square" rtlCol="0">
            <a:spAutoFit/>
          </a:bodyPr>
          <a:lstStyle/>
          <a:p>
            <a:r>
              <a:rPr lang="en-US" sz="1600" dirty="0"/>
              <a:t>https://securityboulevard.com/2018/02/cloud-computing-basics/</a:t>
            </a:r>
          </a:p>
        </p:txBody>
      </p:sp>
    </p:spTree>
    <p:extLst>
      <p:ext uri="{BB962C8B-B14F-4D97-AF65-F5344CB8AC3E}">
        <p14:creationId xmlns:p14="http://schemas.microsoft.com/office/powerpoint/2010/main" val="2865465639"/>
      </p:ext>
    </p:extLst>
  </p:cSld>
  <p:clrMapOvr>
    <a:masterClrMapping/>
  </p:clrMapOvr>
  <p:transition spd="med">
    <p:fade/>
  </p:transition>
</p:sld>
</file>

<file path=ppt/theme/theme1.xml><?xml version="1.0" encoding="utf-8"?>
<a:theme xmlns:a="http://schemas.openxmlformats.org/drawingml/2006/main" name="Level">
  <a:themeElements>
    <a:clrScheme name="Level 10">
      <a:dk1>
        <a:srgbClr val="000000"/>
      </a:dk1>
      <a:lt1>
        <a:srgbClr val="FFFFFF"/>
      </a:lt1>
      <a:dk2>
        <a:srgbClr val="0033CC"/>
      </a:dk2>
      <a:lt2>
        <a:srgbClr val="0033CC"/>
      </a:lt2>
      <a:accent1>
        <a:srgbClr val="FF9900"/>
      </a:accent1>
      <a:accent2>
        <a:srgbClr val="CC0000"/>
      </a:accent2>
      <a:accent3>
        <a:srgbClr val="FFFFFF"/>
      </a:accent3>
      <a:accent4>
        <a:srgbClr val="000000"/>
      </a:accent4>
      <a:accent5>
        <a:srgbClr val="FFCAAA"/>
      </a:accent5>
      <a:accent6>
        <a:srgbClr val="B90000"/>
      </a:accent6>
      <a:hlink>
        <a:srgbClr val="CC0000"/>
      </a:hlink>
      <a:folHlink>
        <a:srgbClr val="999966"/>
      </a:folHlink>
    </a:clrScheme>
    <a:fontScheme name="Level">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112" charset="-128"/>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Level 9">
        <a:dk1>
          <a:srgbClr val="000000"/>
        </a:dk1>
        <a:lt1>
          <a:srgbClr val="FFFFFF"/>
        </a:lt1>
        <a:dk2>
          <a:srgbClr val="666699"/>
        </a:dk2>
        <a:lt2>
          <a:srgbClr val="00FFFF"/>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10">
        <a:dk1>
          <a:srgbClr val="000000"/>
        </a:dk1>
        <a:lt1>
          <a:srgbClr val="FFFFFF"/>
        </a:lt1>
        <a:dk2>
          <a:srgbClr val="0033CC"/>
        </a:dk2>
        <a:lt2>
          <a:srgbClr val="0033CC"/>
        </a:lt2>
        <a:accent1>
          <a:srgbClr val="FF9900"/>
        </a:accent1>
        <a:accent2>
          <a:srgbClr val="CC0000"/>
        </a:accent2>
        <a:accent3>
          <a:srgbClr val="FFFFFF"/>
        </a:accent3>
        <a:accent4>
          <a:srgbClr val="000000"/>
        </a:accent4>
        <a:accent5>
          <a:srgbClr val="FFCAAA"/>
        </a:accent5>
        <a:accent6>
          <a:srgbClr val="B90000"/>
        </a:accent6>
        <a:hlink>
          <a:srgbClr val="CC0000"/>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120D551025BF4BA20EB5A81D5C33DD" ma:contentTypeVersion="0" ma:contentTypeDescription="Create a new document." ma:contentTypeScope="" ma:versionID="5b3f006b0718315ca5854d03d2c9702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E9F49F-0BE5-4C78-AD98-096D8E2677AA}">
  <ds:schemaRefs>
    <ds:schemaRef ds:uri="http://schemas.microsoft.com/office/2006/metadata/longProperties"/>
  </ds:schemaRefs>
</ds:datastoreItem>
</file>

<file path=customXml/itemProps2.xml><?xml version="1.0" encoding="utf-8"?>
<ds:datastoreItem xmlns:ds="http://schemas.openxmlformats.org/officeDocument/2006/customXml" ds:itemID="{5769857C-23AF-4783-8E84-EB8769E8A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8D17B45-C100-45C5-9DDE-F9F32A39C89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2D0ADBCB-E42C-4491-9838-B2F8F51AA7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Template>
  <TotalTime>10492</TotalTime>
  <Words>6051</Words>
  <Application>Microsoft Office PowerPoint</Application>
  <PresentationFormat>On-screen Show (4:3)</PresentationFormat>
  <Paragraphs>602</Paragraphs>
  <Slides>69</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-apple-system</vt:lpstr>
      <vt:lpstr>Arial</vt:lpstr>
      <vt:lpstr>Calibri</vt:lpstr>
      <vt:lpstr>Gotham Pro</vt:lpstr>
      <vt:lpstr>Helvetica</vt:lpstr>
      <vt:lpstr>Helvetica CE</vt:lpstr>
      <vt:lpstr>Proxima Nova</vt:lpstr>
      <vt:lpstr>Wingdings</vt:lpstr>
      <vt:lpstr>Level</vt:lpstr>
      <vt:lpstr>IoT and Edge Computing  in the Cloud</vt:lpstr>
      <vt:lpstr>Outline</vt:lpstr>
      <vt:lpstr>Overview of the Cloud</vt:lpstr>
      <vt:lpstr>Virtual Machines vs. Containers</vt:lpstr>
      <vt:lpstr>Cloud Service Categories</vt:lpstr>
      <vt:lpstr>What is Cloud (Definition)?</vt:lpstr>
      <vt:lpstr>PowerPoint Presentation</vt:lpstr>
      <vt:lpstr>Why is Cloud (Value Proposition)?</vt:lpstr>
      <vt:lpstr>Shared Responsibility (Management)</vt:lpstr>
      <vt:lpstr>PowerPoint Presentation</vt:lpstr>
      <vt:lpstr>Who is Cloud (IoT CSP)?</vt:lpstr>
      <vt:lpstr>Who is Cloud (Orchestrated Containers)?</vt:lpstr>
      <vt:lpstr>Where is Cloud (Global Infrastructure)?</vt:lpstr>
      <vt:lpstr>Regions and Availability Zones: Azure</vt:lpstr>
      <vt:lpstr>IoT vs. Edge Computing</vt:lpstr>
      <vt:lpstr>IoT Computing Paradigm</vt:lpstr>
      <vt:lpstr>Edge Computing Paradigm</vt:lpstr>
      <vt:lpstr>Hyperscale Multicloud for IoT/Edge</vt:lpstr>
      <vt:lpstr>Gartner “Magic Quadrant” for IIOT</vt:lpstr>
      <vt:lpstr>AWS IoT Services Ecosystem</vt:lpstr>
      <vt:lpstr>IoT Computing</vt:lpstr>
      <vt:lpstr>IoT Computing in AWS</vt:lpstr>
      <vt:lpstr>Finding AWS IoT Qualified Devices</vt:lpstr>
      <vt:lpstr>AWS IoT Computing Architecture</vt:lpstr>
      <vt:lpstr>IoT Prototype Architecture</vt:lpstr>
      <vt:lpstr>IoT Computing Prototype</vt:lpstr>
      <vt:lpstr>Raspberry Pi IoT Computing Lab</vt:lpstr>
      <vt:lpstr>Results: QuickSight Dashboard</vt:lpstr>
      <vt:lpstr>Results: QuickSight Mobile App</vt:lpstr>
      <vt:lpstr>Mechanics: Raspberry Pi Sensor I/F</vt:lpstr>
      <vt:lpstr>Mechanics: Things (IoT Devices)</vt:lpstr>
      <vt:lpstr>Mechanics: PKI Certs</vt:lpstr>
      <vt:lpstr>Mechanics: PKI Certs with IAM Policies</vt:lpstr>
      <vt:lpstr>Mechanics: Auto Push to IoT Analytics</vt:lpstr>
      <vt:lpstr>Mechanics: Pull to Analytics Dataset</vt:lpstr>
      <vt:lpstr>Mechanics: Refresh QuickSight</vt:lpstr>
      <vt:lpstr>IoT Analytics in its Full Generality</vt:lpstr>
      <vt:lpstr>Brief Azure IoT Experiment</vt:lpstr>
      <vt:lpstr>Azure Raspberry Pi Simulator</vt:lpstr>
      <vt:lpstr>Azure IoT Configuration</vt:lpstr>
      <vt:lpstr>Azure IoT Input and Monitoring</vt:lpstr>
      <vt:lpstr>Azure IoT Reference Architecture</vt:lpstr>
      <vt:lpstr>Edge Computing</vt:lpstr>
      <vt:lpstr>Edge Computing in AWS</vt:lpstr>
      <vt:lpstr>Popular AWS Edge Devices</vt:lpstr>
      <vt:lpstr>AWS Edge Computing Architecture</vt:lpstr>
      <vt:lpstr>Edge Computing Prototype</vt:lpstr>
      <vt:lpstr>Edge Prototype Architecture</vt:lpstr>
      <vt:lpstr>Raspberry Pi Edge Computing Lab</vt:lpstr>
      <vt:lpstr>Results: Normal Dashboard</vt:lpstr>
      <vt:lpstr>Results: SMS Text Messages</vt:lpstr>
      <vt:lpstr>Results: Warning Alarm Email</vt:lpstr>
      <vt:lpstr>Results: Emergency Alarm Dashboard</vt:lpstr>
      <vt:lpstr>Mechanics: Analog-to-Digital</vt:lpstr>
      <vt:lpstr>Mechanics: Non-Linear Calibration</vt:lpstr>
      <vt:lpstr>Mechanics: Stateful Lambda Function</vt:lpstr>
      <vt:lpstr>Mechanics: Debug Lambda Function</vt:lpstr>
      <vt:lpstr>Mechanics: MQTT Subscription Table</vt:lpstr>
      <vt:lpstr>Mechanics: Test Client for Edge</vt:lpstr>
      <vt:lpstr>Mechanics: Group IAM Role / Policies</vt:lpstr>
      <vt:lpstr>Flood Control System  Proof-of-Concept  (Non-Cloud-Based)</vt:lpstr>
      <vt:lpstr>Network Architecture</vt:lpstr>
      <vt:lpstr>Quadrant Sensors on Upper and Lower Floors</vt:lpstr>
      <vt:lpstr>Sensor and Camera in Utility Room</vt:lpstr>
      <vt:lpstr>Text Alarm and Emailed Utility Room Photo</vt:lpstr>
      <vt:lpstr>Q&amp;A</vt:lpstr>
      <vt:lpstr>Backup</vt:lpstr>
      <vt:lpstr>Mechanics: scikit-learn Forecasting</vt:lpstr>
      <vt:lpstr>Mechanics: Jupyter Notebooks</vt:lpstr>
    </vt:vector>
  </TitlesOfParts>
  <Company>Sandia National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Landscape of the LDRD Game</dc:title>
  <dc:creator>John M. Linebarger</dc:creator>
  <cp:lastModifiedBy>Linebarger, John M.</cp:lastModifiedBy>
  <cp:revision>1238</cp:revision>
  <dcterms:created xsi:type="dcterms:W3CDTF">2009-02-03T20:03:41Z</dcterms:created>
  <dcterms:modified xsi:type="dcterms:W3CDTF">2024-03-20T23:09:30Z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
    <vt:lpwstr>CPK67DF4KZF3-12-27</vt:lpwstr>
  </property>
  <property fmtid="{D5CDD505-2E9C-101B-9397-08002B2CF9AE}" pid="3" name="_dlc_DocIdItemGuid">
    <vt:lpwstr>306e90ff-5033-4ad4-8b78-016552c3d8d3</vt:lpwstr>
  </property>
  <property fmtid="{D5CDD505-2E9C-101B-9397-08002B2CF9AE}" pid="4" name="_dlc_DocIdUrl">
    <vt:lpwstr>https://sharepoint.sandia.gov/sites/Phoenix/environment/_layouts/DocIdRedir.aspx?ID=CPK67DF4KZF3-12-27, CPK67DF4KZF3-12-27</vt:lpwstr>
  </property>
  <property fmtid="{D5CDD505-2E9C-101B-9397-08002B2CF9AE}" pid="5" name="ContentTypeId">
    <vt:lpwstr>0x01010024120D551025BF4BA20EB5A81D5C33DD</vt:lpwstr>
  </property>
</Properties>
</file>